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8" r:id="rId1"/>
  </p:sldMasterIdLst>
  <p:notesMasterIdLst>
    <p:notesMasterId r:id="rId17"/>
  </p:notesMasterIdLst>
  <p:sldIdLst>
    <p:sldId id="285" r:id="rId2"/>
    <p:sldId id="260" r:id="rId3"/>
    <p:sldId id="286" r:id="rId4"/>
    <p:sldId id="289" r:id="rId5"/>
    <p:sldId id="290" r:id="rId6"/>
    <p:sldId id="291" r:id="rId7"/>
    <p:sldId id="292" r:id="rId8"/>
    <p:sldId id="296" r:id="rId9"/>
    <p:sldId id="272" r:id="rId10"/>
    <p:sldId id="287" r:id="rId11"/>
    <p:sldId id="288" r:id="rId12"/>
    <p:sldId id="293" r:id="rId13"/>
    <p:sldId id="294" r:id="rId14"/>
    <p:sldId id="297" r:id="rId15"/>
    <p:sldId id="295"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8EB7545-BF1F-47B5-B26A-F2F9CF57D4BA}">
  <a:tblStyle styleId="{F8EB7545-BF1F-47B5-B26A-F2F9CF57D4BA}"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63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54751200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314131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1404022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664092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3820151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1137462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4280353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3718994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FFB600"/>
        </a:solidFill>
        <a:effectLst/>
      </p:bgPr>
    </p:bg>
    <p:spTree>
      <p:nvGrpSpPr>
        <p:cNvPr id="1" name="Shape 12"/>
        <p:cNvGrpSpPr/>
        <p:nvPr/>
      </p:nvGrpSpPr>
      <p:grpSpPr>
        <a:xfrm>
          <a:off x="0" y="0"/>
          <a:ext cx="0" cy="0"/>
          <a:chOff x="0" y="0"/>
          <a:chExt cx="0" cy="0"/>
        </a:xfrm>
      </p:grpSpPr>
      <p:sp>
        <p:nvSpPr>
          <p:cNvPr id="13" name="Shape 13"/>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434343"/>
            </a:solidFill>
            <a:prstDash val="dot"/>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4" name="Shape 14"/>
          <p:cNvSpPr txBox="1">
            <a:spLocks noGrp="1"/>
          </p:cNvSpPr>
          <p:nvPr>
            <p:ph type="ctrTitle"/>
          </p:nvPr>
        </p:nvSpPr>
        <p:spPr>
          <a:xfrm>
            <a:off x="685800" y="2726342"/>
            <a:ext cx="7772400" cy="11598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5" name="Shape 15"/>
          <p:cNvSpPr txBox="1">
            <a:spLocks noGrp="1"/>
          </p:cNvSpPr>
          <p:nvPr>
            <p:ph type="subTitle" idx="1"/>
          </p:nvPr>
        </p:nvSpPr>
        <p:spPr>
          <a:xfrm>
            <a:off x="685800" y="3830653"/>
            <a:ext cx="7772400" cy="784800"/>
          </a:xfrm>
          <a:prstGeom prst="rect">
            <a:avLst/>
          </a:prstGeom>
        </p:spPr>
        <p:txBody>
          <a:bodyPr spcFirstLastPara="1" wrap="square" lIns="91425" tIns="91425" rIns="91425" bIns="91425" anchor="t" anchorCtr="0"/>
          <a:lstStyle>
            <a:lvl1pPr lvl="0" rtl="0">
              <a:spcBef>
                <a:spcPts val="0"/>
              </a:spcBef>
              <a:spcAft>
                <a:spcPts val="0"/>
              </a:spcAft>
              <a:buClr>
                <a:srgbClr val="FFFFFF"/>
              </a:buClr>
              <a:buSzPts val="1800"/>
              <a:buNone/>
              <a:defRPr>
                <a:solidFill>
                  <a:srgbClr val="FFFFFF"/>
                </a:solidFill>
              </a:defRPr>
            </a:lvl1pPr>
            <a:lvl2pPr lvl="1" rtl="0">
              <a:spcBef>
                <a:spcPts val="0"/>
              </a:spcBef>
              <a:spcAft>
                <a:spcPts val="0"/>
              </a:spcAft>
              <a:buClr>
                <a:srgbClr val="FFFFFF"/>
              </a:buClr>
              <a:buSzPts val="3000"/>
              <a:buNone/>
              <a:defRPr sz="3000">
                <a:solidFill>
                  <a:srgbClr val="FFFFFF"/>
                </a:solidFill>
              </a:defRPr>
            </a:lvl2pPr>
            <a:lvl3pPr lvl="2" rtl="0">
              <a:spcBef>
                <a:spcPts val="0"/>
              </a:spcBef>
              <a:spcAft>
                <a:spcPts val="0"/>
              </a:spcAft>
              <a:buClr>
                <a:srgbClr val="FFFFFF"/>
              </a:buClr>
              <a:buSzPts val="3000"/>
              <a:buNone/>
              <a:defRPr sz="3000">
                <a:solidFill>
                  <a:srgbClr val="FFFFFF"/>
                </a:solidFill>
              </a:defRPr>
            </a:lvl3pPr>
            <a:lvl4pPr lvl="3" rtl="0">
              <a:spcBef>
                <a:spcPts val="0"/>
              </a:spcBef>
              <a:spcAft>
                <a:spcPts val="0"/>
              </a:spcAft>
              <a:buClr>
                <a:srgbClr val="FFFFFF"/>
              </a:buClr>
              <a:buSzPts val="3000"/>
              <a:buNone/>
              <a:defRPr sz="3000">
                <a:solidFill>
                  <a:srgbClr val="FFFFFF"/>
                </a:solidFill>
              </a:defRPr>
            </a:lvl4pPr>
            <a:lvl5pPr lvl="4" rtl="0">
              <a:spcBef>
                <a:spcPts val="0"/>
              </a:spcBef>
              <a:spcAft>
                <a:spcPts val="0"/>
              </a:spcAft>
              <a:buClr>
                <a:srgbClr val="FFFFFF"/>
              </a:buClr>
              <a:buSzPts val="3000"/>
              <a:buNone/>
              <a:defRPr sz="3000">
                <a:solidFill>
                  <a:srgbClr val="FFFFFF"/>
                </a:solidFill>
              </a:defRPr>
            </a:lvl5pPr>
            <a:lvl6pPr lvl="5" rtl="0">
              <a:spcBef>
                <a:spcPts val="0"/>
              </a:spcBef>
              <a:spcAft>
                <a:spcPts val="0"/>
              </a:spcAft>
              <a:buClr>
                <a:srgbClr val="FFFFFF"/>
              </a:buClr>
              <a:buSzPts val="3000"/>
              <a:buNone/>
              <a:defRPr sz="3000">
                <a:solidFill>
                  <a:srgbClr val="FFFFFF"/>
                </a:solidFill>
              </a:defRPr>
            </a:lvl6pPr>
            <a:lvl7pPr lvl="6" rtl="0">
              <a:spcBef>
                <a:spcPts val="0"/>
              </a:spcBef>
              <a:spcAft>
                <a:spcPts val="0"/>
              </a:spcAft>
              <a:buClr>
                <a:srgbClr val="FFFFFF"/>
              </a:buClr>
              <a:buSzPts val="3000"/>
              <a:buNone/>
              <a:defRPr sz="3000">
                <a:solidFill>
                  <a:srgbClr val="FFFFFF"/>
                </a:solidFill>
              </a:defRPr>
            </a:lvl7pPr>
            <a:lvl8pPr lvl="7" rtl="0">
              <a:spcBef>
                <a:spcPts val="0"/>
              </a:spcBef>
              <a:spcAft>
                <a:spcPts val="0"/>
              </a:spcAft>
              <a:buClr>
                <a:srgbClr val="FFFFFF"/>
              </a:buClr>
              <a:buSzPts val="3000"/>
              <a:buNone/>
              <a:defRPr sz="3000">
                <a:solidFill>
                  <a:srgbClr val="FFFFFF"/>
                </a:solidFill>
              </a:defRPr>
            </a:lvl8pPr>
            <a:lvl9pPr lvl="8" rtl="0">
              <a:spcBef>
                <a:spcPts val="0"/>
              </a:spcBef>
              <a:spcAft>
                <a:spcPts val="0"/>
              </a:spcAft>
              <a:buClr>
                <a:srgbClr val="FFFFFF"/>
              </a:buClr>
              <a:buSzPts val="3000"/>
              <a:buNone/>
              <a:defRPr sz="30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bg>
      <p:bgPr>
        <a:solidFill>
          <a:srgbClr val="FFB600"/>
        </a:solidFill>
        <a:effectLst/>
      </p:bgPr>
    </p:bg>
    <p:spTree>
      <p:nvGrpSpPr>
        <p:cNvPr id="1" name="Shape 16"/>
        <p:cNvGrpSpPr/>
        <p:nvPr/>
      </p:nvGrpSpPr>
      <p:grpSpPr>
        <a:xfrm>
          <a:off x="0" y="0"/>
          <a:ext cx="0" cy="0"/>
          <a:chOff x="0" y="0"/>
          <a:chExt cx="0" cy="0"/>
        </a:xfrm>
      </p:grpSpPr>
      <p:sp>
        <p:nvSpPr>
          <p:cNvPr id="17" name="Shape 17"/>
          <p:cNvSpPr/>
          <p:nvPr/>
        </p:nvSpPr>
        <p:spPr>
          <a:xfrm flipH="1">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434343"/>
            </a:solidFill>
            <a:prstDash val="dot"/>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8" name="Shape 18"/>
          <p:cNvSpPr txBox="1">
            <a:spLocks noGrp="1"/>
          </p:cNvSpPr>
          <p:nvPr>
            <p:ph type="body" idx="1"/>
          </p:nvPr>
        </p:nvSpPr>
        <p:spPr>
          <a:xfrm>
            <a:off x="1757200" y="2161800"/>
            <a:ext cx="5629800" cy="819900"/>
          </a:xfrm>
          <a:prstGeom prst="rect">
            <a:avLst/>
          </a:prstGeom>
        </p:spPr>
        <p:txBody>
          <a:bodyPr spcFirstLastPara="1" wrap="square" lIns="91425" tIns="91425" rIns="91425" bIns="91425" anchor="ctr" anchorCtr="0"/>
          <a:lstStyle>
            <a:lvl1pPr marL="457200" lvl="0" indent="-419100" algn="ctr" rtl="0">
              <a:spcBef>
                <a:spcPts val="600"/>
              </a:spcBef>
              <a:spcAft>
                <a:spcPts val="0"/>
              </a:spcAft>
              <a:buClr>
                <a:srgbClr val="434343"/>
              </a:buClr>
              <a:buSzPts val="3000"/>
              <a:buChar char="●"/>
              <a:defRPr sz="3000" i="1">
                <a:solidFill>
                  <a:srgbClr val="434343"/>
                </a:solidFill>
              </a:defRPr>
            </a:lvl1pPr>
            <a:lvl2pPr marL="914400" lvl="1" indent="-419100" algn="ctr" rtl="0">
              <a:spcBef>
                <a:spcPts val="0"/>
              </a:spcBef>
              <a:spcAft>
                <a:spcPts val="0"/>
              </a:spcAft>
              <a:buClr>
                <a:srgbClr val="434343"/>
              </a:buClr>
              <a:buSzPts val="3000"/>
              <a:buChar char="○"/>
              <a:defRPr sz="3000" i="1">
                <a:solidFill>
                  <a:srgbClr val="434343"/>
                </a:solidFill>
              </a:defRPr>
            </a:lvl2pPr>
            <a:lvl3pPr marL="1371600" lvl="2" indent="-419100" algn="ctr" rtl="0">
              <a:spcBef>
                <a:spcPts val="0"/>
              </a:spcBef>
              <a:spcAft>
                <a:spcPts val="0"/>
              </a:spcAft>
              <a:buClr>
                <a:srgbClr val="434343"/>
              </a:buClr>
              <a:buSzPts val="3000"/>
              <a:buChar char="■"/>
              <a:defRPr sz="3000" i="1">
                <a:solidFill>
                  <a:srgbClr val="434343"/>
                </a:solidFill>
              </a:defRPr>
            </a:lvl3pPr>
            <a:lvl4pPr marL="1828800" lvl="3" indent="-419100" algn="ctr" rtl="0">
              <a:spcBef>
                <a:spcPts val="0"/>
              </a:spcBef>
              <a:spcAft>
                <a:spcPts val="0"/>
              </a:spcAft>
              <a:buClr>
                <a:srgbClr val="434343"/>
              </a:buClr>
              <a:buSzPts val="3000"/>
              <a:buChar char="●"/>
              <a:defRPr sz="3000" i="1">
                <a:solidFill>
                  <a:srgbClr val="434343"/>
                </a:solidFill>
              </a:defRPr>
            </a:lvl4pPr>
            <a:lvl5pPr marL="2286000" lvl="4" indent="-419100" algn="ctr" rtl="0">
              <a:spcBef>
                <a:spcPts val="0"/>
              </a:spcBef>
              <a:spcAft>
                <a:spcPts val="0"/>
              </a:spcAft>
              <a:buClr>
                <a:srgbClr val="434343"/>
              </a:buClr>
              <a:buSzPts val="3000"/>
              <a:buChar char="○"/>
              <a:defRPr sz="3000" i="1">
                <a:solidFill>
                  <a:srgbClr val="434343"/>
                </a:solidFill>
              </a:defRPr>
            </a:lvl5pPr>
            <a:lvl6pPr marL="2743200" lvl="5" indent="-419100" algn="ctr" rtl="0">
              <a:spcBef>
                <a:spcPts val="0"/>
              </a:spcBef>
              <a:spcAft>
                <a:spcPts val="0"/>
              </a:spcAft>
              <a:buClr>
                <a:srgbClr val="434343"/>
              </a:buClr>
              <a:buSzPts val="3000"/>
              <a:buChar char="■"/>
              <a:defRPr sz="3000" i="1">
                <a:solidFill>
                  <a:srgbClr val="434343"/>
                </a:solidFill>
              </a:defRPr>
            </a:lvl6pPr>
            <a:lvl7pPr marL="3200400" lvl="6" indent="-419100" algn="ctr" rtl="0">
              <a:spcBef>
                <a:spcPts val="0"/>
              </a:spcBef>
              <a:spcAft>
                <a:spcPts val="0"/>
              </a:spcAft>
              <a:buClr>
                <a:srgbClr val="434343"/>
              </a:buClr>
              <a:buSzPts val="3000"/>
              <a:buChar char="●"/>
              <a:defRPr sz="3000" i="1">
                <a:solidFill>
                  <a:srgbClr val="434343"/>
                </a:solidFill>
              </a:defRPr>
            </a:lvl7pPr>
            <a:lvl8pPr marL="3657600" lvl="7" indent="-419100" algn="ctr" rtl="0">
              <a:spcBef>
                <a:spcPts val="0"/>
              </a:spcBef>
              <a:spcAft>
                <a:spcPts val="0"/>
              </a:spcAft>
              <a:buClr>
                <a:srgbClr val="434343"/>
              </a:buClr>
              <a:buSzPts val="3000"/>
              <a:buChar char="○"/>
              <a:defRPr sz="3000" i="1">
                <a:solidFill>
                  <a:srgbClr val="434343"/>
                </a:solidFill>
              </a:defRPr>
            </a:lvl8pPr>
            <a:lvl9pPr marL="4114800" lvl="8" indent="-419100" algn="ctr">
              <a:spcBef>
                <a:spcPts val="0"/>
              </a:spcBef>
              <a:spcAft>
                <a:spcPts val="0"/>
              </a:spcAft>
              <a:buClr>
                <a:srgbClr val="434343"/>
              </a:buClr>
              <a:buSzPts val="3000"/>
              <a:buChar char="■"/>
              <a:defRPr sz="3000" i="1">
                <a:solidFill>
                  <a:srgbClr val="434343"/>
                </a:solidFill>
              </a:defRPr>
            </a:lvl9pPr>
          </a:lstStyle>
          <a:p>
            <a:endParaRPr/>
          </a:p>
        </p:txBody>
      </p:sp>
      <p:sp>
        <p:nvSpPr>
          <p:cNvPr id="19" name="Shape 19"/>
          <p:cNvSpPr txBox="1"/>
          <p:nvPr/>
        </p:nvSpPr>
        <p:spPr>
          <a:xfrm>
            <a:off x="205550" y="75075"/>
            <a:ext cx="799500" cy="653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2000" b="1">
                <a:solidFill>
                  <a:srgbClr val="434343"/>
                </a:solidFill>
                <a:latin typeface="Raleway"/>
                <a:ea typeface="Raleway"/>
                <a:cs typeface="Raleway"/>
                <a:sym typeface="Raleway"/>
              </a:rPr>
              <a:t>“</a:t>
            </a:r>
            <a:endParaRPr sz="12000" b="1" dirty="0">
              <a:solidFill>
                <a:srgbClr val="434343"/>
              </a:solidFill>
              <a:latin typeface="Raleway"/>
              <a:ea typeface="Raleway"/>
              <a:cs typeface="Raleway"/>
              <a:sym typeface="Raleway"/>
            </a:endParaRPr>
          </a:p>
        </p:txBody>
      </p:sp>
      <p:sp>
        <p:nvSpPr>
          <p:cNvPr id="20" name="Shape 20"/>
          <p:cNvSpPr txBox="1">
            <a:spLocks noGrp="1"/>
          </p:cNvSpPr>
          <p:nvPr>
            <p:ph type="sldNum" idx="12"/>
          </p:nvPr>
        </p:nvSpPr>
        <p:spPr>
          <a:xfrm>
            <a:off x="8604400" y="4590300"/>
            <a:ext cx="539700" cy="5532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Shape 40"/>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FFB600"/>
            </a:solidFill>
            <a:prstDash val="dot"/>
            <a:round/>
            <a:headEnd type="none" w="med" len="med"/>
            <a:tailEnd type="none" w="med" len="med"/>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
        <p:nvSpPr>
          <p:cNvPr id="41" name="Shape 41"/>
          <p:cNvSpPr txBox="1">
            <a:spLocks noGrp="1"/>
          </p:cNvSpPr>
          <p:nvPr>
            <p:ph type="title"/>
          </p:nvPr>
        </p:nvSpPr>
        <p:spPr>
          <a:xfrm>
            <a:off x="922000" y="891775"/>
            <a:ext cx="6866100" cy="857400"/>
          </a:xfrm>
          <a:prstGeom prst="rect">
            <a:avLst/>
          </a:prstGeom>
        </p:spPr>
        <p:txBody>
          <a:bodyPr spcFirstLastPara="1" wrap="square" lIns="91425" tIns="91425" rIns="91425" bIns="91425" anchor="t" anchorCtr="0"/>
          <a:lstStyle>
            <a:lvl1pPr lvl="0">
              <a:spcBef>
                <a:spcPts val="0"/>
              </a:spcBef>
              <a:spcAft>
                <a:spcPts val="0"/>
              </a:spcAft>
              <a:buSzPts val="5800"/>
              <a:buNone/>
              <a:defRPr/>
            </a:lvl1pPr>
            <a:lvl2pPr lvl="1">
              <a:spcBef>
                <a:spcPts val="0"/>
              </a:spcBef>
              <a:spcAft>
                <a:spcPts val="0"/>
              </a:spcAft>
              <a:buSzPts val="5800"/>
              <a:buNone/>
              <a:defRPr/>
            </a:lvl2pPr>
            <a:lvl3pPr lvl="2">
              <a:spcBef>
                <a:spcPts val="0"/>
              </a:spcBef>
              <a:spcAft>
                <a:spcPts val="0"/>
              </a:spcAft>
              <a:buSzPts val="5800"/>
              <a:buNone/>
              <a:defRPr/>
            </a:lvl3pPr>
            <a:lvl4pPr lvl="3">
              <a:spcBef>
                <a:spcPts val="0"/>
              </a:spcBef>
              <a:spcAft>
                <a:spcPts val="0"/>
              </a:spcAft>
              <a:buSzPts val="5800"/>
              <a:buNone/>
              <a:defRPr/>
            </a:lvl4pPr>
            <a:lvl5pPr lvl="4">
              <a:spcBef>
                <a:spcPts val="0"/>
              </a:spcBef>
              <a:spcAft>
                <a:spcPts val="0"/>
              </a:spcAft>
              <a:buSzPts val="5800"/>
              <a:buNone/>
              <a:defRPr/>
            </a:lvl5pPr>
            <a:lvl6pPr lvl="5">
              <a:spcBef>
                <a:spcPts val="0"/>
              </a:spcBef>
              <a:spcAft>
                <a:spcPts val="0"/>
              </a:spcAft>
              <a:buSzPts val="5800"/>
              <a:buNone/>
              <a:defRPr/>
            </a:lvl6pPr>
            <a:lvl7pPr lvl="6">
              <a:spcBef>
                <a:spcPts val="0"/>
              </a:spcBef>
              <a:spcAft>
                <a:spcPts val="0"/>
              </a:spcAft>
              <a:buSzPts val="5800"/>
              <a:buNone/>
              <a:defRPr/>
            </a:lvl7pPr>
            <a:lvl8pPr lvl="7">
              <a:spcBef>
                <a:spcPts val="0"/>
              </a:spcBef>
              <a:spcAft>
                <a:spcPts val="0"/>
              </a:spcAft>
              <a:buSzPts val="5800"/>
              <a:buNone/>
              <a:defRPr/>
            </a:lvl8pPr>
            <a:lvl9pPr lvl="8">
              <a:spcBef>
                <a:spcPts val="0"/>
              </a:spcBef>
              <a:spcAft>
                <a:spcPts val="0"/>
              </a:spcAft>
              <a:buSzPts val="5800"/>
              <a:buNone/>
              <a:defRPr/>
            </a:lvl9pPr>
          </a:lstStyle>
          <a:p>
            <a:endParaRPr/>
          </a:p>
        </p:txBody>
      </p:sp>
      <p:sp>
        <p:nvSpPr>
          <p:cNvPr id="42" name="Shape 42"/>
          <p:cNvSpPr txBox="1">
            <a:spLocks noGrp="1"/>
          </p:cNvSpPr>
          <p:nvPr>
            <p:ph type="sldNum" idx="12"/>
          </p:nvPr>
        </p:nvSpPr>
        <p:spPr>
          <a:xfrm>
            <a:off x="8604400" y="4590300"/>
            <a:ext cx="539700" cy="5532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Shape 48"/>
          <p:cNvSpPr txBox="1">
            <a:spLocks noGrp="1"/>
          </p:cNvSpPr>
          <p:nvPr>
            <p:ph type="sldNum" idx="12"/>
          </p:nvPr>
        </p:nvSpPr>
        <p:spPr>
          <a:xfrm>
            <a:off x="8604400" y="4590300"/>
            <a:ext cx="539700" cy="5532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dirty="0"/>
          </a:p>
        </p:txBody>
      </p:sp>
      <p:sp>
        <p:nvSpPr>
          <p:cNvPr id="49" name="Shape 49"/>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FFB600"/>
            </a:solidFill>
            <a:prstDash val="dot"/>
            <a:round/>
            <a:headEnd type="none" w="med" len="med"/>
            <a:tailEnd type="none" w="med" len="med"/>
          </a:ln>
        </p:spPr>
        <p:txBody>
          <a:bodyPr spcFirstLastPara="1" wrap="square" lIns="91425" tIns="91425" rIns="91425" bIns="91425" anchor="ctr" anchorCtr="0">
            <a:noAutofit/>
          </a:bodyPr>
          <a:lstStyle/>
          <a:p>
            <a:pPr marL="0" lvl="0" indent="0" rtl="0">
              <a:spcBef>
                <a:spcPts val="0"/>
              </a:spcBef>
              <a:spcAft>
                <a:spcPts val="0"/>
              </a:spcAft>
              <a:buNone/>
            </a:pP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t" anchorCtr="0"/>
          <a:lstStyle>
            <a:lvl1pPr lvl="0">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1pPr>
            <a:lvl2pPr lvl="1">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2pPr>
            <a:lvl3pPr lvl="2">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3pPr>
            <a:lvl4pPr lvl="3">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4pPr>
            <a:lvl5pPr lvl="4">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5pPr>
            <a:lvl6pPr lvl="5">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6pPr>
            <a:lvl7pPr lvl="6">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7pPr>
            <a:lvl8pPr lvl="7">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8pPr>
            <a:lvl9pPr lvl="8">
              <a:spcBef>
                <a:spcPts val="0"/>
              </a:spcBef>
              <a:spcAft>
                <a:spcPts val="0"/>
              </a:spcAft>
              <a:buClr>
                <a:srgbClr val="434343"/>
              </a:buClr>
              <a:buSzPts val="5800"/>
              <a:buFont typeface="Raleway ExtraBold"/>
              <a:buNone/>
              <a:defRPr sz="5800">
                <a:solidFill>
                  <a:srgbClr val="434343"/>
                </a:solidFill>
                <a:latin typeface="Raleway ExtraBold"/>
                <a:ea typeface="Raleway ExtraBold"/>
                <a:cs typeface="Raleway ExtraBold"/>
                <a:sym typeface="Raleway ExtraBold"/>
              </a:defRPr>
            </a:lvl9pPr>
          </a:lstStyle>
          <a:p>
            <a:endParaRPr/>
          </a:p>
        </p:txBody>
      </p:sp>
      <p:sp>
        <p:nvSpPr>
          <p:cNvPr id="7" name="Shape 7"/>
          <p:cNvSpPr txBox="1">
            <a:spLocks noGrp="1"/>
          </p:cNvSpPr>
          <p:nvPr>
            <p:ph type="body" idx="1"/>
          </p:nvPr>
        </p:nvSpPr>
        <p:spPr>
          <a:xfrm>
            <a:off x="922000" y="1885951"/>
            <a:ext cx="6866100" cy="2366100"/>
          </a:xfrm>
          <a:prstGeom prst="rect">
            <a:avLst/>
          </a:prstGeom>
          <a:noFill/>
          <a:ln>
            <a:noFill/>
          </a:ln>
        </p:spPr>
        <p:txBody>
          <a:bodyPr spcFirstLastPara="1" wrap="square" lIns="91425" tIns="91425" rIns="91425" bIns="91425" anchor="t" anchorCtr="0"/>
          <a:lstStyle>
            <a:lvl1pPr marL="457200" lvl="0" indent="-342900">
              <a:spcBef>
                <a:spcPts val="600"/>
              </a:spcBef>
              <a:spcAft>
                <a:spcPts val="0"/>
              </a:spcAft>
              <a:buClr>
                <a:srgbClr val="FFB600"/>
              </a:buClr>
              <a:buSzPts val="1800"/>
              <a:buFont typeface="Raleway Light"/>
              <a:buChar char="●"/>
              <a:defRPr sz="1800">
                <a:solidFill>
                  <a:srgbClr val="666666"/>
                </a:solidFill>
                <a:latin typeface="Raleway Light"/>
                <a:ea typeface="Raleway Light"/>
                <a:cs typeface="Raleway Light"/>
                <a:sym typeface="Raleway Light"/>
              </a:defRPr>
            </a:lvl1pPr>
            <a:lvl2pPr marL="914400" lvl="1" indent="-342900">
              <a:spcBef>
                <a:spcPts val="0"/>
              </a:spcBef>
              <a:spcAft>
                <a:spcPts val="0"/>
              </a:spcAft>
              <a:buClr>
                <a:srgbClr val="FFB600"/>
              </a:buClr>
              <a:buSzPts val="1800"/>
              <a:buFont typeface="Raleway Light"/>
              <a:buChar char="○"/>
              <a:defRPr sz="1800">
                <a:solidFill>
                  <a:srgbClr val="666666"/>
                </a:solidFill>
                <a:latin typeface="Raleway Light"/>
                <a:ea typeface="Raleway Light"/>
                <a:cs typeface="Raleway Light"/>
                <a:sym typeface="Raleway Light"/>
              </a:defRPr>
            </a:lvl2pPr>
            <a:lvl3pPr marL="1371600" lvl="2" indent="-342900">
              <a:spcBef>
                <a:spcPts val="0"/>
              </a:spcBef>
              <a:spcAft>
                <a:spcPts val="0"/>
              </a:spcAft>
              <a:buClr>
                <a:srgbClr val="FFB600"/>
              </a:buClr>
              <a:buSzPts val="1800"/>
              <a:buFont typeface="Raleway Light"/>
              <a:buChar char="■"/>
              <a:defRPr sz="1800">
                <a:solidFill>
                  <a:srgbClr val="666666"/>
                </a:solidFill>
                <a:latin typeface="Raleway Light"/>
                <a:ea typeface="Raleway Light"/>
                <a:cs typeface="Raleway Light"/>
                <a:sym typeface="Raleway Light"/>
              </a:defRPr>
            </a:lvl3pPr>
            <a:lvl4pPr marL="1828800" lvl="3"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4pPr>
            <a:lvl5pPr marL="2286000" lvl="4"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5pPr>
            <a:lvl6pPr marL="2743200" lvl="5"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6pPr>
            <a:lvl7pPr marL="3200400" lvl="6"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7pPr>
            <a:lvl8pPr marL="3657600" lvl="7"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8pPr>
            <a:lvl9pPr marL="4114800" lvl="8" indent="-342900">
              <a:spcBef>
                <a:spcPts val="0"/>
              </a:spcBef>
              <a:spcAft>
                <a:spcPts val="0"/>
              </a:spcAft>
              <a:buClr>
                <a:srgbClr val="666666"/>
              </a:buClr>
              <a:buSzPts val="1800"/>
              <a:buFont typeface="Raleway Light"/>
              <a:buChar char="■"/>
              <a:defRPr sz="1800">
                <a:solidFill>
                  <a:srgbClr val="666666"/>
                </a:solidFill>
                <a:latin typeface="Raleway Light"/>
                <a:ea typeface="Raleway Light"/>
                <a:cs typeface="Raleway Light"/>
                <a:sym typeface="Raleway Light"/>
              </a:defRPr>
            </a:lvl9pPr>
          </a:lstStyle>
          <a:p>
            <a:endParaRPr/>
          </a:p>
        </p:txBody>
      </p:sp>
      <p:sp>
        <p:nvSpPr>
          <p:cNvPr id="8" name="Shape 8"/>
          <p:cNvSpPr txBox="1">
            <a:spLocks noGrp="1"/>
          </p:cNvSpPr>
          <p:nvPr>
            <p:ph type="sldNum" idx="12"/>
          </p:nvPr>
        </p:nvSpPr>
        <p:spPr>
          <a:xfrm>
            <a:off x="8604400" y="4590300"/>
            <a:ext cx="539700" cy="553200"/>
          </a:xfrm>
          <a:prstGeom prst="rect">
            <a:avLst/>
          </a:prstGeom>
          <a:noFill/>
          <a:ln>
            <a:noFill/>
          </a:ln>
        </p:spPr>
        <p:txBody>
          <a:bodyPr spcFirstLastPara="1" wrap="square" lIns="91425" tIns="91425" rIns="91425" bIns="91425" anchor="ctr" anchorCtr="0">
            <a:noAutofit/>
          </a:bodyPr>
          <a:lstStyle>
            <a:lvl1pPr lvl="0" algn="ctr">
              <a:spcBef>
                <a:spcPts val="0"/>
              </a:spcBef>
              <a:buNone/>
              <a:defRPr sz="1300">
                <a:solidFill>
                  <a:srgbClr val="FFB600"/>
                </a:solidFill>
                <a:latin typeface="Raleway ExtraBold"/>
                <a:ea typeface="Raleway ExtraBold"/>
                <a:cs typeface="Raleway ExtraBold"/>
                <a:sym typeface="Raleway ExtraBold"/>
              </a:defRPr>
            </a:lvl1pPr>
            <a:lvl2pPr lvl="1" algn="ctr">
              <a:spcBef>
                <a:spcPts val="0"/>
              </a:spcBef>
              <a:buNone/>
              <a:defRPr sz="1300">
                <a:solidFill>
                  <a:srgbClr val="FFB600"/>
                </a:solidFill>
                <a:latin typeface="Raleway ExtraBold"/>
                <a:ea typeface="Raleway ExtraBold"/>
                <a:cs typeface="Raleway ExtraBold"/>
                <a:sym typeface="Raleway ExtraBold"/>
              </a:defRPr>
            </a:lvl2pPr>
            <a:lvl3pPr lvl="2" algn="ctr">
              <a:spcBef>
                <a:spcPts val="0"/>
              </a:spcBef>
              <a:buNone/>
              <a:defRPr sz="1300">
                <a:solidFill>
                  <a:srgbClr val="FFB600"/>
                </a:solidFill>
                <a:latin typeface="Raleway ExtraBold"/>
                <a:ea typeface="Raleway ExtraBold"/>
                <a:cs typeface="Raleway ExtraBold"/>
                <a:sym typeface="Raleway ExtraBold"/>
              </a:defRPr>
            </a:lvl3pPr>
            <a:lvl4pPr lvl="3" algn="ctr">
              <a:spcBef>
                <a:spcPts val="0"/>
              </a:spcBef>
              <a:buNone/>
              <a:defRPr sz="1300">
                <a:solidFill>
                  <a:srgbClr val="FFB600"/>
                </a:solidFill>
                <a:latin typeface="Raleway ExtraBold"/>
                <a:ea typeface="Raleway ExtraBold"/>
                <a:cs typeface="Raleway ExtraBold"/>
                <a:sym typeface="Raleway ExtraBold"/>
              </a:defRPr>
            </a:lvl4pPr>
            <a:lvl5pPr lvl="4" algn="ctr">
              <a:spcBef>
                <a:spcPts val="0"/>
              </a:spcBef>
              <a:buNone/>
              <a:defRPr sz="1300">
                <a:solidFill>
                  <a:srgbClr val="FFB600"/>
                </a:solidFill>
                <a:latin typeface="Raleway ExtraBold"/>
                <a:ea typeface="Raleway ExtraBold"/>
                <a:cs typeface="Raleway ExtraBold"/>
                <a:sym typeface="Raleway ExtraBold"/>
              </a:defRPr>
            </a:lvl5pPr>
            <a:lvl6pPr lvl="5" algn="ctr">
              <a:spcBef>
                <a:spcPts val="0"/>
              </a:spcBef>
              <a:buNone/>
              <a:defRPr sz="1300">
                <a:solidFill>
                  <a:srgbClr val="FFB600"/>
                </a:solidFill>
                <a:latin typeface="Raleway ExtraBold"/>
                <a:ea typeface="Raleway ExtraBold"/>
                <a:cs typeface="Raleway ExtraBold"/>
                <a:sym typeface="Raleway ExtraBold"/>
              </a:defRPr>
            </a:lvl6pPr>
            <a:lvl7pPr lvl="6" algn="ctr">
              <a:spcBef>
                <a:spcPts val="0"/>
              </a:spcBef>
              <a:buNone/>
              <a:defRPr sz="1300">
                <a:solidFill>
                  <a:srgbClr val="FFB600"/>
                </a:solidFill>
                <a:latin typeface="Raleway ExtraBold"/>
                <a:ea typeface="Raleway ExtraBold"/>
                <a:cs typeface="Raleway ExtraBold"/>
                <a:sym typeface="Raleway ExtraBold"/>
              </a:defRPr>
            </a:lvl7pPr>
            <a:lvl8pPr lvl="7" algn="ctr">
              <a:spcBef>
                <a:spcPts val="0"/>
              </a:spcBef>
              <a:buNone/>
              <a:defRPr sz="1300">
                <a:solidFill>
                  <a:srgbClr val="FFB600"/>
                </a:solidFill>
                <a:latin typeface="Raleway ExtraBold"/>
                <a:ea typeface="Raleway ExtraBold"/>
                <a:cs typeface="Raleway ExtraBold"/>
                <a:sym typeface="Raleway ExtraBold"/>
              </a:defRPr>
            </a:lvl8pPr>
            <a:lvl9pPr lvl="8" algn="ctr">
              <a:spcBef>
                <a:spcPts val="0"/>
              </a:spcBef>
              <a:buNone/>
              <a:defRPr sz="1300">
                <a:solidFill>
                  <a:srgbClr val="FFB600"/>
                </a:solidFill>
                <a:latin typeface="Raleway ExtraBold"/>
                <a:ea typeface="Raleway ExtraBold"/>
                <a:cs typeface="Raleway ExtraBold"/>
                <a:sym typeface="Raleway ExtraBold"/>
              </a:defRPr>
            </a:lvl9pPr>
          </a:lstStyle>
          <a:p>
            <a:pPr marL="0" lvl="0" indent="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873" y="437851"/>
            <a:ext cx="4653443" cy="4257901"/>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TextBox 1"/>
          <p:cNvSpPr txBox="1"/>
          <p:nvPr/>
        </p:nvSpPr>
        <p:spPr>
          <a:xfrm>
            <a:off x="391887" y="1412639"/>
            <a:ext cx="2866954" cy="2308324"/>
          </a:xfrm>
          <a:prstGeom prst="rect">
            <a:avLst/>
          </a:prstGeom>
          <a:noFill/>
        </p:spPr>
        <p:txBody>
          <a:bodyPr wrap="square" rtlCol="0">
            <a:spAutoFit/>
          </a:bodyPr>
          <a:lstStyle/>
          <a:p>
            <a:pPr algn="ctr"/>
            <a:r>
              <a:rPr lang="en-SG" sz="3600" dirty="0">
                <a:solidFill>
                  <a:srgbClr val="FFC000"/>
                </a:solidFill>
                <a:latin typeface="Algerian" panose="04020705040A02060702" pitchFamily="82" charset="0"/>
              </a:rPr>
              <a:t> </a:t>
            </a:r>
            <a:r>
              <a:rPr lang="en-SG" sz="3600" dirty="0" smtClean="0">
                <a:solidFill>
                  <a:srgbClr val="FF6600"/>
                </a:solidFill>
                <a:latin typeface="Algerian" panose="04020705040A02060702" pitchFamily="82" charset="0"/>
              </a:rPr>
              <a:t>FINTECH </a:t>
            </a:r>
          </a:p>
          <a:p>
            <a:pPr algn="ctr"/>
            <a:r>
              <a:rPr lang="en-SG" sz="3600" dirty="0">
                <a:solidFill>
                  <a:srgbClr val="FF6600"/>
                </a:solidFill>
                <a:latin typeface="Algerian" panose="04020705040A02060702" pitchFamily="82" charset="0"/>
              </a:rPr>
              <a:t>&amp;</a:t>
            </a:r>
            <a:endParaRPr lang="en-SG" sz="3600" dirty="0" smtClean="0">
              <a:solidFill>
                <a:srgbClr val="FF6600"/>
              </a:solidFill>
              <a:latin typeface="Algerian" panose="04020705040A02060702" pitchFamily="82" charset="0"/>
            </a:endParaRPr>
          </a:p>
          <a:p>
            <a:pPr algn="ctr"/>
            <a:r>
              <a:rPr lang="en-SG" sz="3600" dirty="0" smtClean="0">
                <a:solidFill>
                  <a:srgbClr val="FF6600"/>
                </a:solidFill>
                <a:latin typeface="Algerian" panose="04020705040A02060702" pitchFamily="82" charset="0"/>
              </a:rPr>
              <a:t>Human evolution</a:t>
            </a:r>
            <a:endParaRPr lang="en-SG" sz="3600" dirty="0">
              <a:solidFill>
                <a:srgbClr val="FF6600"/>
              </a:solidFill>
              <a:latin typeface="Algerian" panose="04020705040A02060702" pitchFamily="82" charset="0"/>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5650849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1826254" y="2156957"/>
            <a:ext cx="5629800" cy="1818262"/>
          </a:xfrm>
          <a:prstGeom prst="rect">
            <a:avLst/>
          </a:prstGeom>
        </p:spPr>
        <p:txBody>
          <a:bodyPr spcFirstLastPara="1" wrap="square" lIns="91425" tIns="91425" rIns="91425" bIns="91425" anchor="ctr" anchorCtr="0">
            <a:noAutofit/>
          </a:bodyPr>
          <a:lstStyle/>
          <a:p>
            <a:pPr marL="0" lvl="0" indent="0">
              <a:spcBef>
                <a:spcPts val="0"/>
              </a:spcBef>
              <a:buNone/>
            </a:pPr>
            <a:r>
              <a:rPr lang="en-SG" sz="3200" dirty="0" smtClean="0">
                <a:solidFill>
                  <a:schemeClr val="tx1"/>
                </a:solidFill>
              </a:rPr>
              <a:t>When </a:t>
            </a:r>
            <a:r>
              <a:rPr lang="en-SG" sz="3200" dirty="0">
                <a:solidFill>
                  <a:schemeClr val="tx1"/>
                </a:solidFill>
              </a:rPr>
              <a:t>a service makes use of both finance and technology, it is FinTech</a:t>
            </a:r>
            <a:r>
              <a:rPr lang="en-SG" sz="3200" dirty="0" smtClean="0">
                <a:solidFill>
                  <a:schemeClr val="tx1"/>
                </a:solidFill>
              </a:rPr>
              <a:t>. </a:t>
            </a:r>
          </a:p>
          <a:p>
            <a:pPr marL="0" lvl="0" indent="0">
              <a:spcBef>
                <a:spcPts val="0"/>
              </a:spcBef>
              <a:buNone/>
            </a:pPr>
            <a:endParaRPr lang="en-SG" sz="1400" dirty="0" smtClean="0">
              <a:solidFill>
                <a:schemeClr val="tx1"/>
              </a:solidFill>
            </a:endParaRPr>
          </a:p>
          <a:p>
            <a:pPr marL="0" lvl="0" indent="0">
              <a:spcBef>
                <a:spcPts val="0"/>
              </a:spcBef>
              <a:buNone/>
            </a:pPr>
            <a:r>
              <a:rPr lang="en-SG" sz="1400" dirty="0" smtClean="0">
                <a:solidFill>
                  <a:schemeClr val="tx1">
                    <a:lumMod val="65000"/>
                    <a:lumOff val="35000"/>
                  </a:schemeClr>
                </a:solidFill>
                <a:latin typeface="+mj-lt"/>
              </a:rPr>
              <a:t>i.e. paying a meal using mastercard</a:t>
            </a:r>
            <a:endParaRPr lang="en-SG" sz="1400" dirty="0">
              <a:solidFill>
                <a:schemeClr val="tx1">
                  <a:lumMod val="65000"/>
                  <a:lumOff val="35000"/>
                </a:schemeClr>
              </a:solidFill>
              <a:latin typeface="+mj-lt"/>
            </a:endParaRPr>
          </a:p>
        </p:txBody>
      </p:sp>
      <p:sp>
        <p:nvSpPr>
          <p:cNvPr id="96" name="Shape 96"/>
          <p:cNvSpPr txBox="1">
            <a:spLocks noGrp="1"/>
          </p:cNvSpPr>
          <p:nvPr>
            <p:ph type="sldNum" idx="12"/>
          </p:nvPr>
        </p:nvSpPr>
        <p:spPr>
          <a:xfrm>
            <a:off x="8604400" y="4590300"/>
            <a:ext cx="539700" cy="5532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a:t>
            </a:fld>
            <a:endParaRPr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5" name="TextBox 4"/>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6" name="Shape 88"/>
          <p:cNvSpPr txBox="1">
            <a:spLocks/>
          </p:cNvSpPr>
          <p:nvPr/>
        </p:nvSpPr>
        <p:spPr>
          <a:xfrm>
            <a:off x="754954" y="112986"/>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solidFill>
                  <a:schemeClr val="tx1">
                    <a:lumMod val="65000"/>
                    <a:lumOff val="35000"/>
                  </a:schemeClr>
                </a:solidFill>
                <a:latin typeface="Raleway ExtraBold"/>
              </a:rPr>
              <a:t>What is FinTech?</a:t>
            </a:r>
            <a:endParaRPr lang="en-SG" sz="4400" dirty="0">
              <a:solidFill>
                <a:schemeClr val="tx1">
                  <a:lumMod val="65000"/>
                  <a:lumOff val="35000"/>
                </a:schemeClr>
              </a:solidFill>
              <a:latin typeface="Raleway ExtraBold"/>
            </a:endParaRPr>
          </a:p>
        </p:txBody>
      </p:sp>
      <p:sp>
        <p:nvSpPr>
          <p:cNvPr id="2" name="TextBox 1"/>
          <p:cNvSpPr txBox="1"/>
          <p:nvPr/>
        </p:nvSpPr>
        <p:spPr>
          <a:xfrm>
            <a:off x="513920" y="1560984"/>
            <a:ext cx="3877606" cy="307777"/>
          </a:xfrm>
          <a:prstGeom prst="rect">
            <a:avLst/>
          </a:prstGeom>
          <a:noFill/>
        </p:spPr>
        <p:txBody>
          <a:bodyPr wrap="square" rtlCol="0">
            <a:spAutoFit/>
          </a:bodyPr>
          <a:lstStyle/>
          <a:p>
            <a:r>
              <a:rPr lang="en-SG" i="1" dirty="0" smtClean="0">
                <a:solidFill>
                  <a:schemeClr val="tx1">
                    <a:lumMod val="65000"/>
                    <a:lumOff val="35000"/>
                  </a:schemeClr>
                </a:solidFill>
              </a:rPr>
              <a:t>-As one service provider correctly puts it-</a:t>
            </a:r>
            <a:endParaRPr lang="en-SG" i="1" dirty="0">
              <a:solidFill>
                <a:schemeClr val="tx1">
                  <a:lumMod val="65000"/>
                  <a:lumOff val="35000"/>
                </a:schemeClr>
              </a:solidFill>
            </a:endParaRPr>
          </a:p>
        </p:txBody>
      </p:sp>
      <p:sp>
        <p:nvSpPr>
          <p:cNvPr id="8" name="Slide Number Placeholder 1"/>
          <p:cNvSpPr txBox="1">
            <a:spLocks/>
          </p:cNvSpPr>
          <p:nvPr/>
        </p:nvSpPr>
        <p:spPr>
          <a:xfrm>
            <a:off x="8604300" y="4590300"/>
            <a:ext cx="539700" cy="553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1pPr>
            <a:lvl2pPr marR="0" lvl="1"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2pPr>
            <a:lvl3pPr marR="0" lvl="2"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3pPr>
            <a:lvl4pPr marR="0" lvl="3"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4pPr>
            <a:lvl5pPr marR="0" lvl="4"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5pPr>
            <a:lvl6pPr marR="0" lvl="5"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6pPr>
            <a:lvl7pPr marR="0" lvl="6"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7pPr>
            <a:lvl8pPr marR="0" lvl="7"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8pPr>
            <a:lvl9pPr marR="0" lvl="8" algn="ctr" rtl="0">
              <a:lnSpc>
                <a:spcPct val="100000"/>
              </a:lnSpc>
              <a:spcBef>
                <a:spcPts val="0"/>
              </a:spcBef>
              <a:spcAft>
                <a:spcPts val="0"/>
              </a:spcAft>
              <a:buClr>
                <a:srgbClr val="000000"/>
              </a:buClr>
              <a:buFont typeface="Arial"/>
              <a:buNone/>
              <a:defRPr sz="1300" b="0" i="0" u="none" strike="noStrike" cap="none">
                <a:solidFill>
                  <a:srgbClr val="FFB600"/>
                </a:solidFill>
                <a:latin typeface="Raleway ExtraBold"/>
                <a:ea typeface="Raleway ExtraBold"/>
                <a:cs typeface="Raleway ExtraBold"/>
                <a:sym typeface="Raleway ExtraBold"/>
              </a:defRPr>
            </a:lvl9pPr>
          </a:lstStyle>
          <a:p>
            <a:r>
              <a:rPr lang="en" dirty="0" smtClean="0">
                <a:solidFill>
                  <a:schemeClr val="tx1">
                    <a:lumMod val="65000"/>
                    <a:lumOff val="35000"/>
                  </a:schemeClr>
                </a:solidFill>
              </a:rPr>
              <a:t>2</a:t>
            </a:r>
            <a:endParaRPr lang="en"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3</a:t>
            </a:fld>
            <a:endParaRPr lang="en" dirty="0"/>
          </a:p>
        </p:txBody>
      </p:sp>
      <p:sp>
        <p:nvSpPr>
          <p:cNvPr id="3" name="TextBox 2"/>
          <p:cNvSpPr txBox="1"/>
          <p:nvPr/>
        </p:nvSpPr>
        <p:spPr>
          <a:xfrm>
            <a:off x="1038555" y="1802583"/>
            <a:ext cx="6812910" cy="2123658"/>
          </a:xfrm>
          <a:prstGeom prst="rect">
            <a:avLst/>
          </a:prstGeom>
          <a:noFill/>
        </p:spPr>
        <p:txBody>
          <a:bodyPr wrap="square" rtlCol="0">
            <a:spAutoFit/>
          </a:bodyPr>
          <a:lstStyle/>
          <a:p>
            <a:r>
              <a:rPr lang="en-SG" sz="1200" dirty="0" smtClean="0"/>
              <a:t>I </a:t>
            </a:r>
            <a:r>
              <a:rPr lang="en-SG" sz="1200" dirty="0"/>
              <a:t>obtained valuable insights from </a:t>
            </a:r>
            <a:r>
              <a:rPr lang="en-SG" sz="1200" dirty="0" smtClean="0"/>
              <a:t>an ACCA </a:t>
            </a:r>
            <a:r>
              <a:rPr lang="en-SG" sz="1200" dirty="0"/>
              <a:t>b</a:t>
            </a:r>
            <a:r>
              <a:rPr lang="en-SG" sz="1200" dirty="0" smtClean="0"/>
              <a:t>oard member </a:t>
            </a:r>
            <a:r>
              <a:rPr lang="en-SG" sz="1200" dirty="0"/>
              <a:t>and shared briefly on my FB post about the major shift in global market when back then, the trend was for MNCs and businesses to go regional in a bid to capitalise on cheaper labour costs overseas.</a:t>
            </a:r>
            <a:br>
              <a:rPr lang="en-SG" sz="1200" dirty="0"/>
            </a:br>
            <a:r>
              <a:rPr lang="en-SG" sz="1200" dirty="0"/>
              <a:t/>
            </a:r>
            <a:br>
              <a:rPr lang="en-SG" sz="1200" dirty="0"/>
            </a:br>
            <a:r>
              <a:rPr lang="en-SG" sz="1200" dirty="0"/>
              <a:t>Now, this is the norm.</a:t>
            </a:r>
            <a:br>
              <a:rPr lang="en-SG" sz="1200" dirty="0"/>
            </a:br>
            <a:r>
              <a:rPr lang="en-SG" sz="1200" dirty="0"/>
              <a:t/>
            </a:r>
            <a:br>
              <a:rPr lang="en-SG" sz="1200" dirty="0"/>
            </a:br>
            <a:r>
              <a:rPr lang="en-SG" sz="1200" dirty="0" smtClean="0"/>
              <a:t>At </a:t>
            </a:r>
            <a:r>
              <a:rPr lang="en-SG" sz="1200" dirty="0"/>
              <a:t>the Post Budget 2016 Convention, </a:t>
            </a:r>
            <a:r>
              <a:rPr lang="en-SG" sz="1200" dirty="0" smtClean="0"/>
              <a:t>Senior </a:t>
            </a:r>
            <a:r>
              <a:rPr lang="en-SG" sz="1200" dirty="0"/>
              <a:t>Analyst, Senior Vice President </a:t>
            </a:r>
            <a:r>
              <a:rPr lang="en-SG" sz="1200" dirty="0" smtClean="0"/>
              <a:t>(presently Executive Director) Mr </a:t>
            </a:r>
            <a:r>
              <a:rPr lang="en-SG" sz="1200" dirty="0"/>
              <a:t>Irvin Seah of DBS Group presented a grim outlook on the Global economy showing the all-in-the-red figures. This led him saying </a:t>
            </a:r>
            <a:r>
              <a:rPr lang="en-SG" sz="1200" dirty="0" smtClean="0"/>
              <a:t>(after a long pause) "There </a:t>
            </a:r>
            <a:r>
              <a:rPr lang="en-SG" sz="1200" dirty="0"/>
              <a:t>will be Spring</a:t>
            </a:r>
            <a:r>
              <a:rPr lang="en-SG" sz="1200" dirty="0" smtClean="0"/>
              <a:t>.. only </a:t>
            </a:r>
            <a:r>
              <a:rPr lang="en-SG" sz="1200" dirty="0"/>
              <a:t>after winter. </a:t>
            </a:r>
            <a:r>
              <a:rPr lang="en-SG" sz="1200" dirty="0" smtClean="0"/>
              <a:t>The </a:t>
            </a:r>
            <a:r>
              <a:rPr lang="en-SG" sz="1200" dirty="0"/>
              <a:t>question is then, how long will the winter last?" And "if you are holding onto any stock, you may want to pray to your religion</a:t>
            </a:r>
            <a:r>
              <a:rPr lang="en-SG" sz="1200" dirty="0" smtClean="0"/>
              <a:t>.“</a:t>
            </a:r>
            <a:endParaRPr lang="en-SG" sz="1200" dirty="0"/>
          </a:p>
        </p:txBody>
      </p:sp>
      <p:sp>
        <p:nvSpPr>
          <p:cNvPr id="5" name="Shape 88"/>
          <p:cNvSpPr txBox="1">
            <a:spLocks/>
          </p:cNvSpPr>
          <p:nvPr/>
        </p:nvSpPr>
        <p:spPr>
          <a:xfrm>
            <a:off x="685800" y="112988"/>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2 Years Ago..</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45365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4</a:t>
            </a:fld>
            <a:endParaRPr lang="en"/>
          </a:p>
        </p:txBody>
      </p:sp>
      <p:sp>
        <p:nvSpPr>
          <p:cNvPr id="3" name="TextBox 2"/>
          <p:cNvSpPr txBox="1"/>
          <p:nvPr/>
        </p:nvSpPr>
        <p:spPr>
          <a:xfrm>
            <a:off x="1163597" y="3636513"/>
            <a:ext cx="6956000" cy="1015663"/>
          </a:xfrm>
          <a:prstGeom prst="rect">
            <a:avLst/>
          </a:prstGeom>
          <a:noFill/>
        </p:spPr>
        <p:txBody>
          <a:bodyPr wrap="square" rtlCol="0">
            <a:spAutoFit/>
          </a:bodyPr>
          <a:lstStyle/>
          <a:p>
            <a:r>
              <a:rPr lang="en-SG" sz="1200" dirty="0"/>
              <a:t>I appreciate Mr Seah's blunt sharing of the gloomy global markets as it definitely beats to be in a state of denial, akin to the championship match of </a:t>
            </a:r>
            <a:r>
              <a:rPr lang="en-SG" sz="1200" dirty="0" smtClean="0"/>
              <a:t>November 2015 when </a:t>
            </a:r>
            <a:r>
              <a:rPr lang="en-SG" sz="1200" dirty="0"/>
              <a:t>former UFC Bantamweight Champion Ronda Rousey lost in unglam fashion in what was dubbed as </a:t>
            </a:r>
            <a:r>
              <a:rPr lang="en-SG" sz="1200" dirty="0" smtClean="0"/>
              <a:t>history </a:t>
            </a:r>
            <a:r>
              <a:rPr lang="en-SG" sz="1200" dirty="0"/>
              <a:t>b</a:t>
            </a:r>
            <a:r>
              <a:rPr lang="en-SG" sz="1200" dirty="0" smtClean="0"/>
              <a:t>iggest </a:t>
            </a:r>
            <a:r>
              <a:rPr lang="en-SG" sz="1200" dirty="0"/>
              <a:t>u</a:t>
            </a:r>
            <a:r>
              <a:rPr lang="en-SG" sz="1200" dirty="0" smtClean="0"/>
              <a:t>pset </a:t>
            </a:r>
            <a:r>
              <a:rPr lang="en-SG" sz="1200" dirty="0"/>
              <a:t>l</a:t>
            </a:r>
            <a:r>
              <a:rPr lang="en-SG" sz="1200" dirty="0" smtClean="0"/>
              <a:t>oss </a:t>
            </a:r>
            <a:r>
              <a:rPr lang="en-SG" sz="1200" dirty="0"/>
              <a:t>to Holly Holmes. Part of the underlying reason was the incorrect information her team fed her during the match-break telling her she was winning </a:t>
            </a:r>
            <a:r>
              <a:rPr lang="en-SG" sz="1200" dirty="0" smtClean="0"/>
              <a:t>when in fact, she was losing precious points.</a:t>
            </a:r>
            <a:r>
              <a:rPr lang="en-SG" sz="1200"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4676" y="528394"/>
            <a:ext cx="4767022" cy="3046243"/>
          </a:xfrm>
          <a:prstGeom prst="rect">
            <a:avLst/>
          </a:prstGeom>
        </p:spPr>
      </p:pic>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2704750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5</a:t>
            </a:fld>
            <a:endParaRPr lang="en"/>
          </a:p>
        </p:txBody>
      </p:sp>
      <p:sp>
        <p:nvSpPr>
          <p:cNvPr id="3" name="TextBox 2"/>
          <p:cNvSpPr txBox="1"/>
          <p:nvPr/>
        </p:nvSpPr>
        <p:spPr>
          <a:xfrm>
            <a:off x="1444190" y="2390524"/>
            <a:ext cx="6393927" cy="1015663"/>
          </a:xfrm>
          <a:prstGeom prst="rect">
            <a:avLst/>
          </a:prstGeom>
          <a:noFill/>
        </p:spPr>
        <p:txBody>
          <a:bodyPr wrap="square" rtlCol="0">
            <a:spAutoFit/>
          </a:bodyPr>
          <a:lstStyle/>
          <a:p>
            <a:r>
              <a:rPr lang="en-SG" sz="1200" dirty="0"/>
              <a:t>So Mr Seah's keynote message is about the upcoming recession mostly attributed to China's shrinking economy with major bad decisions on 2 fronts last year causing </a:t>
            </a:r>
            <a:r>
              <a:rPr lang="en-SG" sz="1200" dirty="0" smtClean="0"/>
              <a:t>The Fed </a:t>
            </a:r>
            <a:r>
              <a:rPr lang="en-SG" sz="1200" dirty="0"/>
              <a:t>and the world to spin all over the place. "For every pair of eyes you are looking at Malaysia, you need 2 pairs of eyes to look at China." This has explained why MAS is relaxing its currency strengthening policy of late to stabilise the market situation as SGD is overvalued. </a:t>
            </a:r>
          </a:p>
        </p:txBody>
      </p:sp>
      <p:sp>
        <p:nvSpPr>
          <p:cNvPr id="5" name="Shape 88"/>
          <p:cNvSpPr txBox="1">
            <a:spLocks/>
          </p:cNvSpPr>
          <p:nvPr/>
        </p:nvSpPr>
        <p:spPr>
          <a:xfrm>
            <a:off x="685800" y="152756"/>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Waking Up to Reality</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2856892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6</a:t>
            </a:fld>
            <a:endParaRPr lang="en"/>
          </a:p>
        </p:txBody>
      </p:sp>
      <p:sp>
        <p:nvSpPr>
          <p:cNvPr id="3" name="TextBox 2"/>
          <p:cNvSpPr txBox="1"/>
          <p:nvPr/>
        </p:nvSpPr>
        <p:spPr>
          <a:xfrm>
            <a:off x="1072528" y="1312556"/>
            <a:ext cx="7205198" cy="3600986"/>
          </a:xfrm>
          <a:prstGeom prst="rect">
            <a:avLst/>
          </a:prstGeom>
          <a:noFill/>
        </p:spPr>
        <p:txBody>
          <a:bodyPr wrap="square" rtlCol="0">
            <a:spAutoFit/>
          </a:bodyPr>
          <a:lstStyle/>
          <a:p>
            <a:r>
              <a:rPr lang="en-SG" sz="1200" dirty="0"/>
              <a:t>I was looking even deeper past the recession where the Senior Analyst stopped short. Something bigger and challenging to the mass is taking place as we speak.</a:t>
            </a:r>
            <a:br>
              <a:rPr lang="en-SG" sz="1200" dirty="0"/>
            </a:br>
            <a:r>
              <a:rPr lang="en-SG" sz="1200" dirty="0"/>
              <a:t/>
            </a:r>
            <a:br>
              <a:rPr lang="en-SG" sz="1200" dirty="0"/>
            </a:br>
            <a:r>
              <a:rPr lang="en-SG" sz="1200" dirty="0"/>
              <a:t>Technology is the Next IN Thing.</a:t>
            </a:r>
            <a:br>
              <a:rPr lang="en-SG" sz="1200" dirty="0"/>
            </a:br>
            <a:r>
              <a:rPr lang="en-SG" sz="1200" dirty="0"/>
              <a:t/>
            </a:r>
            <a:br>
              <a:rPr lang="en-SG" sz="1200" dirty="0"/>
            </a:br>
            <a:r>
              <a:rPr lang="en-SG" sz="1200" dirty="0"/>
              <a:t>We have seen it unfolding before our very eyes when MNC brands (Big Names) are exiting out of Singapore shores in the retail industry with a simple reason. It is now an effortless process acquiring your ideal products online especially when everyone is carrying a mobile. Yet I read with a pinch of salt of an article from Yahoo </a:t>
            </a:r>
            <a:r>
              <a:rPr lang="en-SG" sz="1200" dirty="0" smtClean="0"/>
              <a:t>few months ago (2015) </a:t>
            </a:r>
            <a:r>
              <a:rPr lang="en-SG" sz="1200" dirty="0"/>
              <a:t>that online shopping is not affecting the retailers' business outlet and they somehow have the statistics to show it. </a:t>
            </a:r>
            <a:br>
              <a:rPr lang="en-SG" sz="1200" dirty="0"/>
            </a:br>
            <a:endParaRPr lang="en-SG" sz="1200" dirty="0" smtClean="0"/>
          </a:p>
          <a:p>
            <a:r>
              <a:rPr lang="en-SG" sz="1200" dirty="0"/>
              <a:t>One thing is certain, statistics is inconsistent with what is happening right now with big players pulling out of the market scene. Perhaps due to tight/unrealistic dateline of Journalist to report their findings, the survey conducted was not extensive enough to represent the population. The downside of it is a less credible news which is becoming increasingly common these days and one has to verify the facts from several independent and </a:t>
            </a:r>
            <a:r>
              <a:rPr lang="en-SG" sz="1200" dirty="0" smtClean="0"/>
              <a:t>credible </a:t>
            </a:r>
            <a:r>
              <a:rPr lang="en-SG" sz="1200" dirty="0"/>
              <a:t>sources before deriving </a:t>
            </a:r>
            <a:r>
              <a:rPr lang="en-SG" sz="1200" dirty="0" smtClean="0"/>
              <a:t>any </a:t>
            </a:r>
            <a:r>
              <a:rPr lang="en-SG" sz="1200" dirty="0"/>
              <a:t>conclusion. I </a:t>
            </a:r>
            <a:r>
              <a:rPr lang="en-SG" sz="1200" dirty="0" smtClean="0"/>
              <a:t>remember </a:t>
            </a:r>
            <a:r>
              <a:rPr lang="en-SG" sz="1200" dirty="0"/>
              <a:t>vividly our late Founding Father Mr Lee Kuan Yew's criticism </a:t>
            </a:r>
            <a:r>
              <a:rPr lang="en-SG" sz="1200" dirty="0" smtClean="0"/>
              <a:t>towards </a:t>
            </a:r>
            <a:r>
              <a:rPr lang="en-SG" sz="1200" dirty="0"/>
              <a:t>a Journalist, 500 does not mean anything, it is too small a number to represent the population.</a:t>
            </a:r>
            <a:br>
              <a:rPr lang="en-SG" sz="1200" dirty="0"/>
            </a:br>
            <a:endParaRPr lang="en-SG" sz="1200" dirty="0"/>
          </a:p>
        </p:txBody>
      </p:sp>
      <p:sp>
        <p:nvSpPr>
          <p:cNvPr id="5" name="Shape 88"/>
          <p:cNvSpPr txBox="1">
            <a:spLocks/>
          </p:cNvSpPr>
          <p:nvPr/>
        </p:nvSpPr>
        <p:spPr>
          <a:xfrm>
            <a:off x="685800" y="73220"/>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BUT..</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2774023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7</a:t>
            </a:fld>
            <a:endParaRPr lang="en"/>
          </a:p>
        </p:txBody>
      </p:sp>
      <p:sp>
        <p:nvSpPr>
          <p:cNvPr id="3" name="TextBox 2"/>
          <p:cNvSpPr txBox="1"/>
          <p:nvPr/>
        </p:nvSpPr>
        <p:spPr>
          <a:xfrm>
            <a:off x="1072528" y="1312556"/>
            <a:ext cx="7011929" cy="3600986"/>
          </a:xfrm>
          <a:prstGeom prst="rect">
            <a:avLst/>
          </a:prstGeom>
          <a:noFill/>
        </p:spPr>
        <p:txBody>
          <a:bodyPr wrap="square" rtlCol="0">
            <a:spAutoFit/>
          </a:bodyPr>
          <a:lstStyle/>
          <a:p>
            <a:r>
              <a:rPr lang="en-SG" sz="1200" dirty="0"/>
              <a:t>In recent weeks, we read about Google introducing driverless cars in Singapore end of the year and another article about a Chinese Tycoon flaunting his wealth as he was accompanied by 8 'Artificial Intelligence' robotic maids instead of bodyguards, in his shopping spree in China.</a:t>
            </a:r>
            <a:br>
              <a:rPr lang="en-SG" sz="1200" dirty="0"/>
            </a:br>
            <a:r>
              <a:rPr lang="en-SG" sz="1200" dirty="0"/>
              <a:t/>
            </a:r>
            <a:br>
              <a:rPr lang="en-SG" sz="1200" dirty="0"/>
            </a:br>
            <a:r>
              <a:rPr lang="en-SG" sz="1200" dirty="0"/>
              <a:t>While the top-of-the-chain manufacturer/designer of robots/Cloud platforms are earning Top Dollars, sadly this causes the redundancy of Human Capital. Once upon a time, Human Capital forms the backbone of any enterprise but now we are seeing a convenient replacement by Technology.</a:t>
            </a:r>
            <a:br>
              <a:rPr lang="en-SG" sz="1200" dirty="0"/>
            </a:br>
            <a:r>
              <a:rPr lang="en-SG" sz="1200" dirty="0"/>
              <a:t/>
            </a:r>
            <a:br>
              <a:rPr lang="en-SG" sz="1200" dirty="0"/>
            </a:br>
            <a:r>
              <a:rPr lang="en-SG" sz="1200" dirty="0"/>
              <a:t>Yes, the rise of Technology is becoming so </a:t>
            </a:r>
            <a:r>
              <a:rPr lang="en-SG" sz="1200" dirty="0" smtClean="0"/>
              <a:t>prevalent </a:t>
            </a:r>
            <a:r>
              <a:rPr lang="en-SG" sz="1200" dirty="0"/>
              <a:t>to a stage where it undermines or soon to eliminate Human Capital. It is now </a:t>
            </a:r>
            <a:r>
              <a:rPr lang="en-SG" sz="1200" dirty="0" smtClean="0"/>
              <a:t>way cheaper </a:t>
            </a:r>
            <a:r>
              <a:rPr lang="en-SG" sz="1200" dirty="0"/>
              <a:t>to operate business without a physical office. We may even branch off to an Era where everyone works </a:t>
            </a:r>
            <a:r>
              <a:rPr lang="en-SG" sz="1200" dirty="0" smtClean="0"/>
              <a:t>on their own without office </a:t>
            </a:r>
            <a:r>
              <a:rPr lang="en-SG" sz="1200" dirty="0"/>
              <a:t>space. </a:t>
            </a:r>
            <a:br>
              <a:rPr lang="en-SG" sz="1200" dirty="0"/>
            </a:br>
            <a:endParaRPr lang="en-SG" sz="1200" dirty="0" smtClean="0"/>
          </a:p>
          <a:p>
            <a:r>
              <a:rPr lang="en-SG" sz="1200" dirty="0"/>
              <a:t>My question is this..can Humanity hope to survive a Double Whammy? </a:t>
            </a:r>
            <a:br>
              <a:rPr lang="en-SG" sz="1200" dirty="0"/>
            </a:br>
            <a:r>
              <a:rPr lang="en-SG" sz="1200" dirty="0"/>
              <a:t/>
            </a:r>
            <a:br>
              <a:rPr lang="en-SG" sz="1200" dirty="0"/>
            </a:br>
            <a:r>
              <a:rPr lang="en-SG" sz="1200" dirty="0"/>
              <a:t>Even if our generation may not see the rise of machines (being programmed/configured to do operational work) </a:t>
            </a:r>
            <a:r>
              <a:rPr lang="en-SG" sz="1200" dirty="0" smtClean="0"/>
              <a:t>materialise </a:t>
            </a:r>
            <a:r>
              <a:rPr lang="en-SG" sz="1200" dirty="0"/>
              <a:t>but what about the next generation? Surely times will get even tougher than we could possibly comprehend unless we start training our kids from young to deal with hardship hoping they will (can) last in an unthinkable Era.</a:t>
            </a:r>
            <a:br>
              <a:rPr lang="en-SG" sz="1200" dirty="0"/>
            </a:br>
            <a:endParaRPr lang="en-SG" sz="1200" dirty="0"/>
          </a:p>
        </p:txBody>
      </p:sp>
      <p:sp>
        <p:nvSpPr>
          <p:cNvPr id="5" name="Shape 88"/>
          <p:cNvSpPr txBox="1">
            <a:spLocks/>
          </p:cNvSpPr>
          <p:nvPr/>
        </p:nvSpPr>
        <p:spPr>
          <a:xfrm>
            <a:off x="685800" y="73220"/>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Double Whammy!</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2763272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8</a:t>
            </a:fld>
            <a:endParaRPr lang="en"/>
          </a:p>
        </p:txBody>
      </p:sp>
      <p:sp>
        <p:nvSpPr>
          <p:cNvPr id="3" name="TextBox 2"/>
          <p:cNvSpPr txBox="1"/>
          <p:nvPr/>
        </p:nvSpPr>
        <p:spPr>
          <a:xfrm>
            <a:off x="1234699" y="2390015"/>
            <a:ext cx="6812910" cy="800219"/>
          </a:xfrm>
          <a:prstGeom prst="rect">
            <a:avLst/>
          </a:prstGeom>
          <a:noFill/>
        </p:spPr>
        <p:txBody>
          <a:bodyPr wrap="square" rtlCol="0">
            <a:spAutoFit/>
          </a:bodyPr>
          <a:lstStyle/>
          <a:p>
            <a:pPr algn="ctr"/>
            <a:r>
              <a:rPr lang="en-SG" sz="4600" dirty="0" smtClean="0">
                <a:latin typeface="Raleway ExtraBold"/>
              </a:rPr>
              <a:t>We Evolved</a:t>
            </a:r>
            <a:endParaRPr lang="en-SG" sz="4600" dirty="0">
              <a:latin typeface="Raleway ExtraBold"/>
            </a:endParaRPr>
          </a:p>
        </p:txBody>
      </p:sp>
      <p:sp>
        <p:nvSpPr>
          <p:cNvPr id="5" name="Shape 88"/>
          <p:cNvSpPr txBox="1">
            <a:spLocks/>
          </p:cNvSpPr>
          <p:nvPr/>
        </p:nvSpPr>
        <p:spPr>
          <a:xfrm>
            <a:off x="754954" y="174883"/>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Present Day..</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3958038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922000" y="891775"/>
            <a:ext cx="68661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AR Concept</a:t>
            </a:r>
            <a:endParaRPr sz="1800" dirty="0">
              <a:solidFill>
                <a:srgbClr val="FFB600"/>
              </a:solidFill>
            </a:endParaRPr>
          </a:p>
        </p:txBody>
      </p:sp>
      <p:sp>
        <p:nvSpPr>
          <p:cNvPr id="255" name="Shape 255"/>
          <p:cNvSpPr/>
          <p:nvPr/>
        </p:nvSpPr>
        <p:spPr>
          <a:xfrm>
            <a:off x="2202776" y="2907212"/>
            <a:ext cx="594300" cy="36900"/>
          </a:xfrm>
          <a:prstGeom prst="roundRect">
            <a:avLst>
              <a:gd name="adj" fmla="val 50000"/>
            </a:avLst>
          </a:prstGeom>
          <a:solidFill>
            <a:srgbClr val="FFB6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256" name="Shape 256"/>
          <p:cNvSpPr/>
          <p:nvPr/>
        </p:nvSpPr>
        <p:spPr>
          <a:xfrm>
            <a:off x="3028932" y="2404159"/>
            <a:ext cx="1061490" cy="991355"/>
          </a:xfrm>
          <a:prstGeom prst="ellipse">
            <a:avLst/>
          </a:prstGeom>
          <a:noFill/>
          <a:ln w="38100" cap="flat" cmpd="sng">
            <a:solidFill>
              <a:srgbClr val="FFB6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257" name="Shape 257"/>
          <p:cNvSpPr txBox="1"/>
          <p:nvPr/>
        </p:nvSpPr>
        <p:spPr>
          <a:xfrm>
            <a:off x="922001" y="2762857"/>
            <a:ext cx="836448" cy="324618"/>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SzPts val="1100"/>
              <a:buNone/>
            </a:pPr>
            <a:r>
              <a:rPr lang="en" sz="1200" b="1" dirty="0" smtClean="0">
                <a:solidFill>
                  <a:srgbClr val="FF0000"/>
                </a:solidFill>
                <a:latin typeface="Raleway Light"/>
                <a:ea typeface="Raleway Light"/>
                <a:cs typeface="Raleway Light"/>
                <a:sym typeface="Raleway Light"/>
              </a:rPr>
              <a:t>R</a:t>
            </a:r>
            <a:r>
              <a:rPr lang="en" sz="1000" b="1" dirty="0" smtClean="0">
                <a:solidFill>
                  <a:srgbClr val="434343"/>
                </a:solidFill>
                <a:latin typeface="Raleway Light"/>
                <a:ea typeface="Raleway Light"/>
                <a:cs typeface="Raleway Light"/>
                <a:sym typeface="Raleway Light"/>
              </a:rPr>
              <a:t>ejection</a:t>
            </a:r>
            <a:endParaRPr sz="1000" b="1" dirty="0">
              <a:solidFill>
                <a:srgbClr val="434343"/>
              </a:solidFill>
              <a:latin typeface="Raleway Light"/>
              <a:ea typeface="Raleway Light"/>
              <a:cs typeface="Raleway Light"/>
              <a:sym typeface="Raleway Light"/>
            </a:endParaRPr>
          </a:p>
        </p:txBody>
      </p:sp>
      <p:sp>
        <p:nvSpPr>
          <p:cNvPr id="258" name="Shape 258"/>
          <p:cNvSpPr txBox="1"/>
          <p:nvPr/>
        </p:nvSpPr>
        <p:spPr>
          <a:xfrm>
            <a:off x="594488" y="3499125"/>
            <a:ext cx="1709100" cy="446400"/>
          </a:xfrm>
          <a:prstGeom prst="rect">
            <a:avLst/>
          </a:prstGeom>
          <a:noFill/>
          <a:ln>
            <a:noFill/>
          </a:ln>
        </p:spPr>
        <p:txBody>
          <a:bodyPr spcFirstLastPara="1" wrap="square" lIns="91425" tIns="91425" rIns="91425" bIns="91425" anchor="b" anchorCtr="0">
            <a:noAutofit/>
          </a:bodyPr>
          <a:lstStyle/>
          <a:p>
            <a:pPr marL="0" lvl="0" indent="0" algn="ctr">
              <a:lnSpc>
                <a:spcPct val="115000"/>
              </a:lnSpc>
              <a:spcBef>
                <a:spcPts val="0"/>
              </a:spcBef>
              <a:spcAft>
                <a:spcPts val="0"/>
              </a:spcAft>
              <a:buNone/>
            </a:pPr>
            <a:r>
              <a:rPr lang="en" sz="1000" dirty="0" smtClean="0">
                <a:solidFill>
                  <a:srgbClr val="434343"/>
                </a:solidFill>
                <a:latin typeface="Raleway ExtraBold"/>
                <a:ea typeface="Raleway ExtraBold"/>
                <a:cs typeface="Raleway ExtraBold"/>
                <a:sym typeface="Raleway ExtraBold"/>
              </a:rPr>
              <a:t>Fiction / State of Denial</a:t>
            </a:r>
            <a:endParaRPr sz="1000" dirty="0">
              <a:solidFill>
                <a:srgbClr val="434343"/>
              </a:solidFill>
              <a:latin typeface="Raleway ExtraBold"/>
              <a:ea typeface="Raleway ExtraBold"/>
              <a:cs typeface="Raleway ExtraBold"/>
              <a:sym typeface="Raleway ExtraBold"/>
            </a:endParaRPr>
          </a:p>
        </p:txBody>
      </p:sp>
      <p:sp>
        <p:nvSpPr>
          <p:cNvPr id="259" name="Shape 259"/>
          <p:cNvSpPr txBox="1"/>
          <p:nvPr/>
        </p:nvSpPr>
        <p:spPr>
          <a:xfrm>
            <a:off x="571536" y="3955927"/>
            <a:ext cx="1755000" cy="737400"/>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None/>
            </a:pPr>
            <a:r>
              <a:rPr lang="en" sz="800" dirty="0" smtClean="0">
                <a:solidFill>
                  <a:srgbClr val="434343"/>
                </a:solidFill>
                <a:latin typeface="Raleway Light"/>
                <a:ea typeface="Raleway Light"/>
                <a:cs typeface="Raleway Light"/>
                <a:sym typeface="Raleway Light"/>
              </a:rPr>
              <a:t>Classify Technology as Fiction and can never replace Human Capital.</a:t>
            </a:r>
            <a:endParaRPr sz="800" dirty="0">
              <a:solidFill>
                <a:srgbClr val="434343"/>
              </a:solidFill>
              <a:latin typeface="Raleway Light"/>
              <a:ea typeface="Raleway Light"/>
              <a:cs typeface="Raleway Light"/>
              <a:sym typeface="Raleway Light"/>
            </a:endParaRPr>
          </a:p>
        </p:txBody>
      </p:sp>
      <p:sp>
        <p:nvSpPr>
          <p:cNvPr id="261" name="Shape 261"/>
          <p:cNvSpPr txBox="1"/>
          <p:nvPr/>
        </p:nvSpPr>
        <p:spPr>
          <a:xfrm>
            <a:off x="2699425" y="3499125"/>
            <a:ext cx="1709100" cy="446400"/>
          </a:xfrm>
          <a:prstGeom prst="rect">
            <a:avLst/>
          </a:prstGeom>
          <a:noFill/>
          <a:ln>
            <a:noFill/>
          </a:ln>
        </p:spPr>
        <p:txBody>
          <a:bodyPr spcFirstLastPara="1" wrap="square" lIns="91425" tIns="91425" rIns="91425" bIns="91425" anchor="b" anchorCtr="0">
            <a:noAutofit/>
          </a:bodyPr>
          <a:lstStyle/>
          <a:p>
            <a:pPr marL="0" lvl="0" indent="0" algn="ctr">
              <a:lnSpc>
                <a:spcPct val="115000"/>
              </a:lnSpc>
              <a:spcBef>
                <a:spcPts val="0"/>
              </a:spcBef>
              <a:spcAft>
                <a:spcPts val="0"/>
              </a:spcAft>
              <a:buNone/>
            </a:pPr>
            <a:r>
              <a:rPr lang="en" sz="1000" dirty="0" smtClean="0">
                <a:solidFill>
                  <a:srgbClr val="434343"/>
                </a:solidFill>
                <a:latin typeface="Raleway ExtraBold"/>
                <a:ea typeface="Raleway ExtraBold"/>
                <a:cs typeface="Raleway ExtraBold"/>
                <a:sym typeface="Raleway ExtraBold"/>
              </a:rPr>
              <a:t>Strong Opposition</a:t>
            </a:r>
            <a:endParaRPr sz="1000" dirty="0">
              <a:solidFill>
                <a:srgbClr val="434343"/>
              </a:solidFill>
              <a:latin typeface="Raleway ExtraBold"/>
              <a:ea typeface="Raleway ExtraBold"/>
              <a:cs typeface="Raleway ExtraBold"/>
              <a:sym typeface="Raleway ExtraBold"/>
            </a:endParaRPr>
          </a:p>
        </p:txBody>
      </p:sp>
      <p:sp>
        <p:nvSpPr>
          <p:cNvPr id="262" name="Shape 262"/>
          <p:cNvSpPr txBox="1"/>
          <p:nvPr/>
        </p:nvSpPr>
        <p:spPr>
          <a:xfrm>
            <a:off x="2699423" y="3955927"/>
            <a:ext cx="1709100" cy="737400"/>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None/>
            </a:pPr>
            <a:r>
              <a:rPr lang="en" sz="800" dirty="0" smtClean="0">
                <a:solidFill>
                  <a:srgbClr val="434343"/>
                </a:solidFill>
                <a:latin typeface="Raleway Light"/>
                <a:ea typeface="Raleway Light"/>
                <a:cs typeface="Raleway Light"/>
                <a:sym typeface="Raleway Light"/>
              </a:rPr>
              <a:t>Induction of Technology into Singapore striving towards a Smart Nation faced heavy resistance.</a:t>
            </a:r>
            <a:endParaRPr sz="800" dirty="0">
              <a:solidFill>
                <a:srgbClr val="434343"/>
              </a:solidFill>
              <a:latin typeface="Raleway Light"/>
              <a:ea typeface="Raleway Light"/>
              <a:cs typeface="Raleway Light"/>
              <a:sym typeface="Raleway Light"/>
            </a:endParaRPr>
          </a:p>
        </p:txBody>
      </p:sp>
      <p:sp>
        <p:nvSpPr>
          <p:cNvPr id="265" name="Shape 265"/>
          <p:cNvSpPr txBox="1"/>
          <p:nvPr/>
        </p:nvSpPr>
        <p:spPr>
          <a:xfrm>
            <a:off x="4781413" y="3499125"/>
            <a:ext cx="1709100" cy="446400"/>
          </a:xfrm>
          <a:prstGeom prst="rect">
            <a:avLst/>
          </a:prstGeom>
          <a:noFill/>
          <a:ln>
            <a:noFill/>
          </a:ln>
        </p:spPr>
        <p:txBody>
          <a:bodyPr spcFirstLastPara="1" wrap="square" lIns="91425" tIns="91425" rIns="91425" bIns="91425" anchor="b" anchorCtr="0">
            <a:noAutofit/>
          </a:bodyPr>
          <a:lstStyle/>
          <a:p>
            <a:pPr marL="0" lvl="0" indent="0" algn="ctr">
              <a:lnSpc>
                <a:spcPct val="115000"/>
              </a:lnSpc>
              <a:spcBef>
                <a:spcPts val="0"/>
              </a:spcBef>
              <a:spcAft>
                <a:spcPts val="0"/>
              </a:spcAft>
              <a:buNone/>
            </a:pPr>
            <a:r>
              <a:rPr lang="en-SG" sz="1000" dirty="0" smtClean="0">
                <a:solidFill>
                  <a:srgbClr val="434343"/>
                </a:solidFill>
                <a:latin typeface="Raleway ExtraBold"/>
                <a:ea typeface="Raleway ExtraBold"/>
                <a:cs typeface="Raleway ExtraBold"/>
                <a:sym typeface="Raleway ExtraBold"/>
              </a:rPr>
              <a:t>Adaptability</a:t>
            </a:r>
            <a:endParaRPr sz="1000" dirty="0">
              <a:solidFill>
                <a:srgbClr val="434343"/>
              </a:solidFill>
              <a:latin typeface="Raleway ExtraBold"/>
              <a:ea typeface="Raleway ExtraBold"/>
              <a:cs typeface="Raleway ExtraBold"/>
              <a:sym typeface="Raleway ExtraBold"/>
            </a:endParaRPr>
          </a:p>
        </p:txBody>
      </p:sp>
      <p:sp>
        <p:nvSpPr>
          <p:cNvPr id="266" name="Shape 266"/>
          <p:cNvSpPr txBox="1"/>
          <p:nvPr/>
        </p:nvSpPr>
        <p:spPr>
          <a:xfrm>
            <a:off x="4781408" y="3955925"/>
            <a:ext cx="1709100" cy="737400"/>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None/>
            </a:pPr>
            <a:r>
              <a:rPr lang="en" sz="800" dirty="0" smtClean="0">
                <a:solidFill>
                  <a:srgbClr val="434343"/>
                </a:solidFill>
                <a:latin typeface="Raleway Light"/>
                <a:ea typeface="Raleway Light"/>
                <a:cs typeface="Raleway Light"/>
                <a:sym typeface="Raleway Light"/>
              </a:rPr>
              <a:t>Majority follow as a result of inception of technology into businesses. Nobody want to be left out.</a:t>
            </a:r>
            <a:endParaRPr sz="800" dirty="0">
              <a:solidFill>
                <a:srgbClr val="434343"/>
              </a:solidFill>
              <a:latin typeface="Raleway Light"/>
              <a:ea typeface="Raleway Light"/>
              <a:cs typeface="Raleway Light"/>
              <a:sym typeface="Raleway Light"/>
            </a:endParaRPr>
          </a:p>
        </p:txBody>
      </p:sp>
      <p:sp>
        <p:nvSpPr>
          <p:cNvPr id="270" name="Shape 270"/>
          <p:cNvSpPr txBox="1"/>
          <p:nvPr/>
        </p:nvSpPr>
        <p:spPr>
          <a:xfrm>
            <a:off x="6863386" y="3955927"/>
            <a:ext cx="1709100" cy="737400"/>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None/>
            </a:pPr>
            <a:r>
              <a:rPr lang="en" sz="800" dirty="0" smtClean="0">
                <a:solidFill>
                  <a:srgbClr val="434343"/>
                </a:solidFill>
                <a:latin typeface="Raleway Light"/>
                <a:ea typeface="Raleway Light"/>
                <a:cs typeface="Raleway Light"/>
                <a:sym typeface="Raleway Light"/>
              </a:rPr>
              <a:t>An integral part of our lives. We evolved.</a:t>
            </a:r>
            <a:endParaRPr sz="800" dirty="0">
              <a:solidFill>
                <a:srgbClr val="434343"/>
              </a:solidFill>
              <a:latin typeface="Raleway Light"/>
              <a:ea typeface="Raleway Light"/>
              <a:cs typeface="Raleway Light"/>
              <a:sym typeface="Raleway Light"/>
            </a:endParaRPr>
          </a:p>
        </p:txBody>
      </p:sp>
      <p:sp>
        <p:nvSpPr>
          <p:cNvPr id="272" name="Shape 272"/>
          <p:cNvSpPr/>
          <p:nvPr/>
        </p:nvSpPr>
        <p:spPr>
          <a:xfrm>
            <a:off x="4344005" y="2925166"/>
            <a:ext cx="594300" cy="36900"/>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273" name="Shape 273"/>
          <p:cNvSpPr/>
          <p:nvPr/>
        </p:nvSpPr>
        <p:spPr>
          <a:xfrm>
            <a:off x="6425447" y="2901828"/>
            <a:ext cx="594300" cy="36900"/>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7" name="Shape 256"/>
          <p:cNvSpPr/>
          <p:nvPr/>
        </p:nvSpPr>
        <p:spPr>
          <a:xfrm>
            <a:off x="5132101" y="2404160"/>
            <a:ext cx="1061490" cy="991355"/>
          </a:xfrm>
          <a:prstGeom prst="ellipse">
            <a:avLst/>
          </a:prstGeom>
          <a:noFill/>
          <a:ln w="38100" cap="flat" cmpd="sng">
            <a:solidFill>
              <a:srgbClr val="FFB6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28" name="Shape 256"/>
          <p:cNvSpPr/>
          <p:nvPr/>
        </p:nvSpPr>
        <p:spPr>
          <a:xfrm>
            <a:off x="842990" y="2429489"/>
            <a:ext cx="1061490" cy="991355"/>
          </a:xfrm>
          <a:prstGeom prst="ellipse">
            <a:avLst/>
          </a:prstGeom>
          <a:noFill/>
          <a:ln w="38100" cap="flat" cmpd="sng">
            <a:solidFill>
              <a:srgbClr val="FFB6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29" name="Shape 256"/>
          <p:cNvSpPr/>
          <p:nvPr/>
        </p:nvSpPr>
        <p:spPr>
          <a:xfrm>
            <a:off x="7188930" y="2422870"/>
            <a:ext cx="1061490" cy="991355"/>
          </a:xfrm>
          <a:prstGeom prst="ellipse">
            <a:avLst/>
          </a:prstGeom>
          <a:noFill/>
          <a:ln w="38100" cap="flat" cmpd="sng">
            <a:solidFill>
              <a:srgbClr val="FFB6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dirty="0">
              <a:solidFill>
                <a:srgbClr val="434343"/>
              </a:solidFill>
              <a:latin typeface="Raleway Light"/>
              <a:ea typeface="Raleway Light"/>
              <a:cs typeface="Raleway Light"/>
              <a:sym typeface="Raleway Light"/>
            </a:endParaRPr>
          </a:p>
        </p:txBody>
      </p:sp>
      <p:sp>
        <p:nvSpPr>
          <p:cNvPr id="30" name="Shape 257"/>
          <p:cNvSpPr txBox="1"/>
          <p:nvPr/>
        </p:nvSpPr>
        <p:spPr>
          <a:xfrm>
            <a:off x="7304011" y="2784822"/>
            <a:ext cx="839293" cy="324618"/>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SzPts val="1100"/>
              <a:buNone/>
            </a:pPr>
            <a:r>
              <a:rPr lang="en-SG" sz="1200" b="1" dirty="0" smtClean="0">
                <a:solidFill>
                  <a:srgbClr val="0000FF"/>
                </a:solidFill>
                <a:latin typeface="Raleway Light"/>
                <a:ea typeface="Raleway Light"/>
                <a:cs typeface="Raleway Light"/>
                <a:sym typeface="Raleway Light"/>
              </a:rPr>
              <a:t>R</a:t>
            </a:r>
            <a:r>
              <a:rPr lang="en-SG" sz="1000" b="1" dirty="0" smtClean="0">
                <a:solidFill>
                  <a:srgbClr val="434343"/>
                </a:solidFill>
                <a:latin typeface="Raleway Light"/>
                <a:ea typeface="Raleway Light"/>
                <a:cs typeface="Raleway Light"/>
                <a:sym typeface="Raleway Light"/>
              </a:rPr>
              <a:t>esilience</a:t>
            </a:r>
            <a:endParaRPr sz="1000" b="1" dirty="0">
              <a:solidFill>
                <a:srgbClr val="434343"/>
              </a:solidFill>
              <a:latin typeface="Raleway Light"/>
              <a:ea typeface="Raleway Light"/>
              <a:cs typeface="Raleway Light"/>
              <a:sym typeface="Raleway Light"/>
            </a:endParaRPr>
          </a:p>
        </p:txBody>
      </p:sp>
      <p:sp>
        <p:nvSpPr>
          <p:cNvPr id="31" name="Shape 257"/>
          <p:cNvSpPr txBox="1"/>
          <p:nvPr/>
        </p:nvSpPr>
        <p:spPr>
          <a:xfrm>
            <a:off x="5214874" y="2784822"/>
            <a:ext cx="910917" cy="324618"/>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SzPts val="1100"/>
              <a:buNone/>
            </a:pPr>
            <a:r>
              <a:rPr lang="en" sz="1200" b="1" dirty="0" smtClean="0">
                <a:solidFill>
                  <a:srgbClr val="0000FF"/>
                </a:solidFill>
                <a:latin typeface="Raleway Light"/>
                <a:ea typeface="Raleway Light"/>
                <a:cs typeface="Raleway Light"/>
                <a:sym typeface="Raleway Light"/>
              </a:rPr>
              <a:t>A</a:t>
            </a:r>
            <a:r>
              <a:rPr lang="en" sz="1000" b="1" dirty="0" smtClean="0">
                <a:solidFill>
                  <a:srgbClr val="434343"/>
                </a:solidFill>
                <a:latin typeface="Raleway Light"/>
                <a:ea typeface="Raleway Light"/>
                <a:cs typeface="Raleway Light"/>
                <a:sym typeface="Raleway Light"/>
              </a:rPr>
              <a:t>cceptance</a:t>
            </a:r>
            <a:endParaRPr sz="1000" b="1" dirty="0">
              <a:solidFill>
                <a:srgbClr val="434343"/>
              </a:solidFill>
              <a:latin typeface="Raleway Light"/>
              <a:ea typeface="Raleway Light"/>
              <a:cs typeface="Raleway Light"/>
              <a:sym typeface="Raleway Light"/>
            </a:endParaRPr>
          </a:p>
        </p:txBody>
      </p:sp>
      <p:sp>
        <p:nvSpPr>
          <p:cNvPr id="32" name="Shape 257"/>
          <p:cNvSpPr txBox="1"/>
          <p:nvPr/>
        </p:nvSpPr>
        <p:spPr>
          <a:xfrm>
            <a:off x="3095372" y="2776419"/>
            <a:ext cx="940363" cy="324618"/>
          </a:xfrm>
          <a:prstGeom prst="rect">
            <a:avLst/>
          </a:prstGeom>
          <a:noFill/>
          <a:ln>
            <a:noFill/>
          </a:ln>
        </p:spPr>
        <p:txBody>
          <a:bodyPr spcFirstLastPara="1" wrap="square" lIns="91425" tIns="91425" rIns="91425" bIns="91425" anchor="t" anchorCtr="0">
            <a:noAutofit/>
          </a:bodyPr>
          <a:lstStyle/>
          <a:p>
            <a:pPr marL="0" lvl="0" indent="0" algn="ctr">
              <a:lnSpc>
                <a:spcPct val="115000"/>
              </a:lnSpc>
              <a:spcBef>
                <a:spcPts val="0"/>
              </a:spcBef>
              <a:spcAft>
                <a:spcPts val="1600"/>
              </a:spcAft>
              <a:buSzPts val="1100"/>
              <a:buNone/>
            </a:pPr>
            <a:r>
              <a:rPr lang="en-SG" sz="1200" b="1" dirty="0" smtClean="0">
                <a:solidFill>
                  <a:srgbClr val="FF0000"/>
                </a:solidFill>
                <a:latin typeface="Raleway Light"/>
                <a:ea typeface="Raleway Light"/>
                <a:cs typeface="Raleway Light"/>
                <a:sym typeface="Raleway Light"/>
              </a:rPr>
              <a:t>R</a:t>
            </a:r>
            <a:r>
              <a:rPr lang="en-SG" sz="1000" b="1" dirty="0" smtClean="0">
                <a:solidFill>
                  <a:srgbClr val="434343"/>
                </a:solidFill>
                <a:latin typeface="Raleway Light"/>
                <a:ea typeface="Raleway Light"/>
                <a:cs typeface="Raleway Light"/>
                <a:sym typeface="Raleway Light"/>
              </a:rPr>
              <a:t>esistance</a:t>
            </a:r>
            <a:endParaRPr sz="1000" b="1" dirty="0">
              <a:solidFill>
                <a:srgbClr val="434343"/>
              </a:solidFill>
              <a:latin typeface="Raleway Light"/>
              <a:ea typeface="Raleway Light"/>
              <a:cs typeface="Raleway Light"/>
              <a:sym typeface="Raleway Light"/>
            </a:endParaRPr>
          </a:p>
        </p:txBody>
      </p:sp>
      <p:sp>
        <p:nvSpPr>
          <p:cNvPr id="33" name="Shape 265"/>
          <p:cNvSpPr txBox="1"/>
          <p:nvPr/>
        </p:nvSpPr>
        <p:spPr>
          <a:xfrm>
            <a:off x="6831472" y="3507419"/>
            <a:ext cx="1709100" cy="446400"/>
          </a:xfrm>
          <a:prstGeom prst="rect">
            <a:avLst/>
          </a:prstGeom>
          <a:noFill/>
          <a:ln>
            <a:noFill/>
          </a:ln>
        </p:spPr>
        <p:txBody>
          <a:bodyPr spcFirstLastPara="1" wrap="square" lIns="91425" tIns="91425" rIns="91425" bIns="91425" anchor="b" anchorCtr="0">
            <a:noAutofit/>
          </a:bodyPr>
          <a:lstStyle/>
          <a:p>
            <a:pPr marL="0" lvl="0" indent="0" algn="ctr">
              <a:lnSpc>
                <a:spcPct val="115000"/>
              </a:lnSpc>
              <a:spcBef>
                <a:spcPts val="0"/>
              </a:spcBef>
              <a:spcAft>
                <a:spcPts val="0"/>
              </a:spcAft>
              <a:buNone/>
            </a:pPr>
            <a:r>
              <a:rPr lang="en" sz="1000" dirty="0" smtClean="0">
                <a:solidFill>
                  <a:srgbClr val="434343"/>
                </a:solidFill>
                <a:latin typeface="Raleway ExtraBold"/>
                <a:ea typeface="Raleway ExtraBold"/>
                <a:cs typeface="Raleway ExtraBold"/>
                <a:sym typeface="Raleway ExtraBold"/>
              </a:rPr>
              <a:t>Evolution</a:t>
            </a:r>
            <a:endParaRPr sz="1000" dirty="0">
              <a:solidFill>
                <a:srgbClr val="434343"/>
              </a:solidFill>
              <a:latin typeface="Raleway ExtraBold"/>
              <a:ea typeface="Raleway ExtraBold"/>
              <a:cs typeface="Raleway ExtraBold"/>
              <a:sym typeface="Raleway ExtraBold"/>
            </a:endParaRPr>
          </a:p>
        </p:txBody>
      </p:sp>
      <p:sp>
        <p:nvSpPr>
          <p:cNvPr id="2" name="TextBox 1"/>
          <p:cNvSpPr txBox="1"/>
          <p:nvPr/>
        </p:nvSpPr>
        <p:spPr>
          <a:xfrm>
            <a:off x="1553466" y="1046683"/>
            <a:ext cx="997302" cy="338554"/>
          </a:xfrm>
          <a:prstGeom prst="rect">
            <a:avLst/>
          </a:prstGeom>
          <a:noFill/>
        </p:spPr>
        <p:txBody>
          <a:bodyPr wrap="square" rtlCol="0">
            <a:spAutoFit/>
          </a:bodyPr>
          <a:lstStyle/>
          <a:p>
            <a:r>
              <a:rPr lang="en-SG" sz="1600" b="1" dirty="0" smtClean="0">
                <a:solidFill>
                  <a:srgbClr val="FF6600"/>
                </a:solidFill>
              </a:rPr>
              <a:t>PLCO’s</a:t>
            </a:r>
            <a:endParaRPr lang="en-SG" sz="1600" b="1" dirty="0">
              <a:solidFill>
                <a:srgbClr val="FF6600"/>
              </a:solidFill>
            </a:endParaRPr>
          </a:p>
        </p:txBody>
      </p:sp>
      <p:sp>
        <p:nvSpPr>
          <p:cNvPr id="3" name="TextBox 2"/>
          <p:cNvSpPr txBox="1"/>
          <p:nvPr/>
        </p:nvSpPr>
        <p:spPr>
          <a:xfrm>
            <a:off x="6490508" y="1427694"/>
            <a:ext cx="1278785" cy="523220"/>
          </a:xfrm>
          <a:prstGeom prst="rect">
            <a:avLst/>
          </a:prstGeom>
          <a:noFill/>
        </p:spPr>
        <p:txBody>
          <a:bodyPr wrap="square" rtlCol="0">
            <a:spAutoFit/>
          </a:bodyPr>
          <a:lstStyle/>
          <a:p>
            <a:r>
              <a:rPr lang="en-SG" b="1" dirty="0" smtClean="0">
                <a:solidFill>
                  <a:schemeClr val="tx1"/>
                </a:solidFill>
              </a:rPr>
              <a:t>Towards FinTech</a:t>
            </a:r>
            <a:endParaRPr lang="en-SG" b="1" dirty="0">
              <a:solidFill>
                <a:schemeClr val="tx1"/>
              </a:solidFill>
            </a:endParaRPr>
          </a:p>
        </p:txBody>
      </p:sp>
      <p:sp>
        <p:nvSpPr>
          <p:cNvPr id="4" name="TextBox 3"/>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34" name="Slide Number Placeholder 1"/>
          <p:cNvSpPr>
            <a:spLocks noGrp="1"/>
          </p:cNvSpPr>
          <p:nvPr>
            <p:ph type="sldNum" idx="12"/>
          </p:nvPr>
        </p:nvSpPr>
        <p:spPr>
          <a:xfrm>
            <a:off x="8604400" y="4590300"/>
            <a:ext cx="539700" cy="553200"/>
          </a:xfrm>
        </p:spPr>
        <p:txBody>
          <a:bodyPr/>
          <a:lstStyle/>
          <a:p>
            <a:pPr marL="0" lvl="0" indent="0">
              <a:spcBef>
                <a:spcPts val="0"/>
              </a:spcBef>
              <a:spcAft>
                <a:spcPts val="0"/>
              </a:spcAft>
              <a:buNone/>
            </a:pPr>
            <a:r>
              <a:rPr lang="en" dirty="0" smtClean="0"/>
              <a:t>9</a:t>
            </a:r>
            <a:endParaRPr lang="e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754954" y="7322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Rejection Stage</a:t>
            </a:r>
            <a:endParaRPr dirty="0"/>
          </a:p>
        </p:txBody>
      </p:sp>
      <p:sp>
        <p:nvSpPr>
          <p:cNvPr id="89" name="Shape 89"/>
          <p:cNvSpPr txBox="1">
            <a:spLocks noGrp="1"/>
          </p:cNvSpPr>
          <p:nvPr>
            <p:ph type="subTitle" idx="1"/>
          </p:nvPr>
        </p:nvSpPr>
        <p:spPr>
          <a:xfrm>
            <a:off x="685800" y="1233020"/>
            <a:ext cx="77724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Nobody believes that technology can replace human capital and classify film like i-Robot as fiction.</a:t>
            </a:r>
            <a:endParaRPr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8982" y="2102914"/>
            <a:ext cx="5224343" cy="2487386"/>
          </a:xfrm>
          <a:prstGeom prst="rect">
            <a:avLst/>
          </a:prstGeom>
          <a:effectLst>
            <a:glow rad="127000">
              <a:schemeClr val="accent1">
                <a:alpha val="0"/>
              </a:schemeClr>
            </a:glow>
            <a:reflection endPos="0" dist="50800" dir="5400000" sy="-100000" algn="bl" rotWithShape="0"/>
          </a:effectLst>
        </p:spPr>
      </p:pic>
      <p:sp>
        <p:nvSpPr>
          <p:cNvPr id="7" name="TextBox 6"/>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8" name="Slide Number Placeholder 1"/>
          <p:cNvSpPr txBox="1">
            <a:spLocks/>
          </p:cNvSpPr>
          <p:nvPr/>
        </p:nvSpPr>
        <p:spPr>
          <a:xfrm>
            <a:off x="8604400" y="4590300"/>
            <a:ext cx="539700" cy="5532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dirty="0" smtClean="0">
                <a:solidFill>
                  <a:schemeClr val="bg1">
                    <a:lumMod val="85000"/>
                  </a:schemeClr>
                </a:solidFill>
              </a:rPr>
              <a:t>10</a:t>
            </a:r>
            <a:endParaRPr lang="en" dirty="0">
              <a:solidFill>
                <a:schemeClr val="bg1">
                  <a:lumMod val="85000"/>
                </a:schemeClr>
              </a:solidFill>
            </a:endParaRPr>
          </a:p>
        </p:txBody>
      </p:sp>
    </p:spTree>
    <p:extLst>
      <p:ext uri="{BB962C8B-B14F-4D97-AF65-F5344CB8AC3E}">
        <p14:creationId xmlns:p14="http://schemas.microsoft.com/office/powerpoint/2010/main" val="171567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754954" y="112988"/>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Resistance Stage</a:t>
            </a:r>
            <a:endParaRPr dirty="0"/>
          </a:p>
        </p:txBody>
      </p:sp>
      <p:sp>
        <p:nvSpPr>
          <p:cNvPr id="89" name="Shape 89"/>
          <p:cNvSpPr txBox="1">
            <a:spLocks noGrp="1"/>
          </p:cNvSpPr>
          <p:nvPr>
            <p:ph type="subTitle" idx="1"/>
          </p:nvPr>
        </p:nvSpPr>
        <p:spPr>
          <a:xfrm>
            <a:off x="493296" y="1618286"/>
            <a:ext cx="3604316" cy="235557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Advancement of technology breaks the norm that it is a myth and majority reject the idea.   </a:t>
            </a:r>
            <a:endParaRPr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5" name="TextBox 4"/>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7" name="Slide Number Placeholder 1"/>
          <p:cNvSpPr txBox="1">
            <a:spLocks/>
          </p:cNvSpPr>
          <p:nvPr/>
        </p:nvSpPr>
        <p:spPr>
          <a:xfrm>
            <a:off x="8604400" y="4590300"/>
            <a:ext cx="539700" cy="5532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dirty="0" smtClean="0">
                <a:solidFill>
                  <a:schemeClr val="bg1">
                    <a:lumMod val="85000"/>
                  </a:schemeClr>
                </a:solidFill>
              </a:rPr>
              <a:t>11</a:t>
            </a:r>
            <a:endParaRPr lang="en" dirty="0">
              <a:solidFill>
                <a:schemeClr val="bg1">
                  <a:lumMod val="8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129" y="1739521"/>
            <a:ext cx="3979071" cy="2685873"/>
          </a:xfrm>
          <a:prstGeom prst="rect">
            <a:avLst/>
          </a:prstGeom>
        </p:spPr>
      </p:pic>
    </p:spTree>
    <p:extLst>
      <p:ext uri="{BB962C8B-B14F-4D97-AF65-F5344CB8AC3E}">
        <p14:creationId xmlns:p14="http://schemas.microsoft.com/office/powerpoint/2010/main" val="588258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754954" y="7322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Aceptance Stage</a:t>
            </a:r>
            <a:endParaRPr dirty="0"/>
          </a:p>
        </p:txBody>
      </p:sp>
      <p:sp>
        <p:nvSpPr>
          <p:cNvPr id="89" name="Shape 89"/>
          <p:cNvSpPr txBox="1">
            <a:spLocks noGrp="1"/>
          </p:cNvSpPr>
          <p:nvPr>
            <p:ph type="subTitle" idx="1"/>
          </p:nvPr>
        </p:nvSpPr>
        <p:spPr>
          <a:xfrm>
            <a:off x="832000" y="3906593"/>
            <a:ext cx="77724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Growing acceptance of technology to be an essential part of life. </a:t>
            </a:r>
          </a:p>
          <a:p>
            <a:pPr marL="0" lvl="0" indent="0" algn="ctr" rtl="0">
              <a:spcBef>
                <a:spcPts val="0"/>
              </a:spcBef>
              <a:spcAft>
                <a:spcPts val="0"/>
              </a:spcAft>
              <a:buNone/>
            </a:pPr>
            <a:r>
              <a:rPr lang="en" dirty="0" smtClean="0"/>
              <a:t>Fear of falling behind or becoming obsolete if we don’t follow suit. </a:t>
            </a:r>
            <a:endParaRPr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5" name="TextBox 4"/>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7" name="Slide Number Placeholder 1"/>
          <p:cNvSpPr txBox="1">
            <a:spLocks/>
          </p:cNvSpPr>
          <p:nvPr/>
        </p:nvSpPr>
        <p:spPr>
          <a:xfrm>
            <a:off x="8604400" y="4590300"/>
            <a:ext cx="539700" cy="5532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dirty="0" smtClean="0">
                <a:solidFill>
                  <a:schemeClr val="bg1">
                    <a:lumMod val="85000"/>
                  </a:schemeClr>
                </a:solidFill>
              </a:rPr>
              <a:t>12</a:t>
            </a:r>
            <a:endParaRPr lang="en" dirty="0">
              <a:solidFill>
                <a:schemeClr val="bg1">
                  <a:lumMod val="8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7759" y="1265440"/>
            <a:ext cx="5046790" cy="2641153"/>
          </a:xfrm>
          <a:prstGeom prst="rect">
            <a:avLst/>
          </a:prstGeom>
        </p:spPr>
      </p:pic>
    </p:spTree>
    <p:extLst>
      <p:ext uri="{BB962C8B-B14F-4D97-AF65-F5344CB8AC3E}">
        <p14:creationId xmlns:p14="http://schemas.microsoft.com/office/powerpoint/2010/main" val="10948698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685800" y="112988"/>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Resilience </a:t>
            </a:r>
            <a:r>
              <a:rPr lang="en" dirty="0" smtClean="0"/>
              <a:t>Stage</a:t>
            </a:r>
            <a:endParaRPr dirty="0"/>
          </a:p>
        </p:txBody>
      </p:sp>
      <p:sp>
        <p:nvSpPr>
          <p:cNvPr id="89" name="Shape 89"/>
          <p:cNvSpPr txBox="1">
            <a:spLocks noGrp="1"/>
          </p:cNvSpPr>
          <p:nvPr>
            <p:ph type="subTitle" idx="1"/>
          </p:nvPr>
        </p:nvSpPr>
        <p:spPr>
          <a:xfrm>
            <a:off x="4929510" y="1828888"/>
            <a:ext cx="3212432" cy="193417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Incorporating technology into key processes in business to enhance productivity and maximise output. </a:t>
            </a:r>
            <a:endParaRPr lang="en" dirty="0"/>
          </a:p>
          <a:p>
            <a:pPr marL="0" lvl="0" indent="0" algn="ctr" rtl="0">
              <a:spcBef>
                <a:spcPts val="0"/>
              </a:spcBef>
              <a:spcAft>
                <a:spcPts val="0"/>
              </a:spcAft>
              <a:buNone/>
            </a:pPr>
            <a:r>
              <a:rPr lang="en" dirty="0" smtClean="0"/>
              <a:t>No longer an option but it’s a DO or DIE approach. </a:t>
            </a:r>
            <a:endParaRPr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5" name="TextBox 4"/>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7" name="Slide Number Placeholder 1"/>
          <p:cNvSpPr txBox="1">
            <a:spLocks/>
          </p:cNvSpPr>
          <p:nvPr/>
        </p:nvSpPr>
        <p:spPr>
          <a:xfrm>
            <a:off x="8604400" y="4590300"/>
            <a:ext cx="539700" cy="5532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dirty="0" smtClean="0">
                <a:solidFill>
                  <a:schemeClr val="bg1">
                    <a:lumMod val="85000"/>
                  </a:schemeClr>
                </a:solidFill>
              </a:rPr>
              <a:t>13</a:t>
            </a:r>
            <a:endParaRPr lang="en" dirty="0">
              <a:solidFill>
                <a:schemeClr val="bg1">
                  <a:lumMod val="8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954" y="1431699"/>
            <a:ext cx="3634274" cy="2728554"/>
          </a:xfrm>
          <a:prstGeom prst="rect">
            <a:avLst/>
          </a:prstGeom>
        </p:spPr>
      </p:pic>
    </p:spTree>
    <p:extLst>
      <p:ext uri="{BB962C8B-B14F-4D97-AF65-F5344CB8AC3E}">
        <p14:creationId xmlns:p14="http://schemas.microsoft.com/office/powerpoint/2010/main" val="20889251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14</a:t>
            </a:fld>
            <a:endParaRPr lang="en"/>
          </a:p>
        </p:txBody>
      </p:sp>
      <p:sp>
        <p:nvSpPr>
          <p:cNvPr id="3" name="TextBox 2"/>
          <p:cNvSpPr txBox="1"/>
          <p:nvPr/>
        </p:nvSpPr>
        <p:spPr>
          <a:xfrm>
            <a:off x="754954" y="1539822"/>
            <a:ext cx="5674865" cy="1323439"/>
          </a:xfrm>
          <a:prstGeom prst="rect">
            <a:avLst/>
          </a:prstGeom>
          <a:noFill/>
        </p:spPr>
        <p:txBody>
          <a:bodyPr wrap="square" rtlCol="0">
            <a:spAutoFit/>
          </a:bodyPr>
          <a:lstStyle/>
          <a:p>
            <a:pPr algn="ctr"/>
            <a:r>
              <a:rPr lang="en-SG" sz="2000" dirty="0" smtClean="0">
                <a:latin typeface="Raleway ExtraBold"/>
              </a:rPr>
              <a:t>Let us help you with the </a:t>
            </a:r>
            <a:r>
              <a:rPr lang="en-SG" sz="2000" u="sng" dirty="0" smtClean="0">
                <a:solidFill>
                  <a:srgbClr val="FF0000"/>
                </a:solidFill>
                <a:latin typeface="Raleway ExtraBold"/>
              </a:rPr>
              <a:t>Compliance</a:t>
            </a:r>
            <a:r>
              <a:rPr lang="en-SG" sz="2000" dirty="0" smtClean="0">
                <a:latin typeface="Raleway ExtraBold"/>
              </a:rPr>
              <a:t> aspect while you divert resources to look at ways to innovate your key business processes using Technology. </a:t>
            </a:r>
            <a:endParaRPr lang="en-SG" sz="2000" dirty="0">
              <a:latin typeface="Raleway ExtraBold"/>
            </a:endParaRPr>
          </a:p>
        </p:txBody>
      </p:sp>
      <p:sp>
        <p:nvSpPr>
          <p:cNvPr id="5" name="Shape 88"/>
          <p:cNvSpPr txBox="1">
            <a:spLocks/>
          </p:cNvSpPr>
          <p:nvPr/>
        </p:nvSpPr>
        <p:spPr>
          <a:xfrm>
            <a:off x="754954" y="152756"/>
            <a:ext cx="7772400" cy="11598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SG" sz="4400" dirty="0" smtClean="0">
                <a:latin typeface="Raleway ExtraBold"/>
              </a:rPr>
              <a:t>Conclusion</a:t>
            </a:r>
            <a:endParaRPr lang="en-SG" sz="44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
        <p:nvSpPr>
          <p:cNvPr id="7" name="Rectangle 6"/>
          <p:cNvSpPr/>
          <p:nvPr/>
        </p:nvSpPr>
        <p:spPr>
          <a:xfrm rot="20407311">
            <a:off x="3059687" y="2835972"/>
            <a:ext cx="5647701" cy="923330"/>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rPr>
              <a:t>Engage Us Now!</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31" y="2548839"/>
            <a:ext cx="2143125" cy="2143125"/>
          </a:xfrm>
          <a:prstGeom prst="rect">
            <a:avLst/>
          </a:prstGeom>
        </p:spPr>
      </p:pic>
    </p:spTree>
    <p:extLst>
      <p:ext uri="{BB962C8B-B14F-4D97-AF65-F5344CB8AC3E}">
        <p14:creationId xmlns:p14="http://schemas.microsoft.com/office/powerpoint/2010/main" val="800222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068" y="152756"/>
            <a:ext cx="1080264" cy="1080264"/>
          </a:xfrm>
          <a:prstGeom prst="rect">
            <a:avLst/>
          </a:prstGeom>
        </p:spPr>
      </p:pic>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15</a:t>
            </a:fld>
            <a:endParaRPr lang="en"/>
          </a:p>
        </p:txBody>
      </p:sp>
      <p:sp>
        <p:nvSpPr>
          <p:cNvPr id="3" name="TextBox 2"/>
          <p:cNvSpPr txBox="1"/>
          <p:nvPr/>
        </p:nvSpPr>
        <p:spPr>
          <a:xfrm>
            <a:off x="712870" y="3141357"/>
            <a:ext cx="7205198" cy="1261884"/>
          </a:xfrm>
          <a:prstGeom prst="rect">
            <a:avLst/>
          </a:prstGeom>
          <a:noFill/>
        </p:spPr>
        <p:txBody>
          <a:bodyPr wrap="square" rtlCol="0">
            <a:spAutoFit/>
          </a:bodyPr>
          <a:lstStyle/>
          <a:p>
            <a:r>
              <a:rPr lang="en-SG" sz="2000" dirty="0" smtClean="0"/>
              <a:t>Peter Leow</a:t>
            </a:r>
          </a:p>
          <a:p>
            <a:r>
              <a:rPr lang="en-SG" sz="2000" dirty="0" smtClean="0"/>
              <a:t>CEO, Strategist</a:t>
            </a:r>
          </a:p>
          <a:p>
            <a:r>
              <a:rPr lang="en-SG" sz="2000" dirty="0" smtClean="0"/>
              <a:t>CA Singapore</a:t>
            </a:r>
          </a:p>
          <a:p>
            <a:r>
              <a:rPr lang="en-SG" sz="1600" b="1" dirty="0" smtClean="0">
                <a:solidFill>
                  <a:srgbClr val="FF6600"/>
                </a:solidFill>
              </a:rPr>
              <a:t>Peter</a:t>
            </a:r>
            <a:r>
              <a:rPr lang="en-SG" sz="1600" b="1" dirty="0" smtClean="0"/>
              <a:t> Leow </a:t>
            </a:r>
            <a:r>
              <a:rPr lang="en-SG" sz="1600" b="1" dirty="0" smtClean="0">
                <a:solidFill>
                  <a:srgbClr val="FF6600"/>
                </a:solidFill>
              </a:rPr>
              <a:t>Consulting</a:t>
            </a:r>
            <a:r>
              <a:rPr lang="en-SG" sz="1600" b="1" dirty="0" smtClean="0"/>
              <a:t> Pte </a:t>
            </a:r>
            <a:r>
              <a:rPr lang="en-SG" sz="1600" b="1" dirty="0" smtClean="0">
                <a:solidFill>
                  <a:schemeClr val="tx1"/>
                </a:solidFill>
              </a:rPr>
              <a:t>Ltd</a:t>
            </a:r>
            <a:r>
              <a:rPr lang="en-SG" sz="1600" b="1" dirty="0" smtClean="0"/>
              <a:t> (</a:t>
            </a:r>
            <a:r>
              <a:rPr lang="en-SG" sz="1600" b="1" dirty="0" smtClean="0">
                <a:solidFill>
                  <a:srgbClr val="FF6600"/>
                </a:solidFill>
              </a:rPr>
              <a:t>Part</a:t>
            </a:r>
            <a:r>
              <a:rPr lang="en-SG" sz="1600" b="1" dirty="0" smtClean="0"/>
              <a:t> of </a:t>
            </a:r>
            <a:r>
              <a:rPr lang="en-SG" sz="1600" b="1" dirty="0" smtClean="0">
                <a:solidFill>
                  <a:srgbClr val="FF6600"/>
                </a:solidFill>
              </a:rPr>
              <a:t>CPA Group</a:t>
            </a:r>
            <a:r>
              <a:rPr lang="en-SG" sz="1600" b="1" dirty="0" smtClean="0"/>
              <a:t>)</a:t>
            </a:r>
            <a:endParaRPr lang="en-SG" sz="1600" b="1" dirty="0"/>
          </a:p>
        </p:txBody>
      </p:sp>
      <p:sp>
        <p:nvSpPr>
          <p:cNvPr id="5" name="Shape 88"/>
          <p:cNvSpPr txBox="1">
            <a:spLocks/>
          </p:cNvSpPr>
          <p:nvPr/>
        </p:nvSpPr>
        <p:spPr>
          <a:xfrm>
            <a:off x="685800" y="1336147"/>
            <a:ext cx="7772400" cy="1620184"/>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9600" dirty="0" smtClean="0">
                <a:solidFill>
                  <a:srgbClr val="FFB600"/>
                </a:solidFill>
              </a:rPr>
              <a:t>Thanks</a:t>
            </a:r>
            <a:r>
              <a:rPr lang="en" sz="9600" dirty="0">
                <a:solidFill>
                  <a:srgbClr val="FFB600"/>
                </a:solidFill>
              </a:rPr>
              <a:t>!</a:t>
            </a:r>
            <a:endParaRPr lang="en-SG" sz="9600" dirty="0">
              <a:latin typeface="Raleway ExtraBold"/>
            </a:endParaRPr>
          </a:p>
        </p:txBody>
      </p:sp>
      <p:sp>
        <p:nvSpPr>
          <p:cNvPr id="6" name="TextBox 5"/>
          <p:cNvSpPr txBox="1"/>
          <p:nvPr/>
        </p:nvSpPr>
        <p:spPr>
          <a:xfrm>
            <a:off x="2821699" y="4859390"/>
            <a:ext cx="3638911" cy="215444"/>
          </a:xfrm>
          <a:prstGeom prst="rect">
            <a:avLst/>
          </a:prstGeom>
          <a:noFill/>
        </p:spPr>
        <p:txBody>
          <a:bodyPr wrap="square" rtlCol="0">
            <a:spAutoFit/>
          </a:bodyPr>
          <a:lstStyle/>
          <a:p>
            <a:pPr algn="ctr"/>
            <a:r>
              <a:rPr lang="en-SG" sz="800" dirty="0" smtClean="0">
                <a:solidFill>
                  <a:schemeClr val="bg2"/>
                </a:solidFill>
              </a:rPr>
              <a:t>Copyright © 2018. Peter Leow Consulting &amp; its affiliates. All rights reserved.</a:t>
            </a:r>
            <a:endParaRPr lang="en-SG" sz="800" dirty="0">
              <a:solidFill>
                <a:schemeClr val="bg2"/>
              </a:solidFill>
            </a:endParaRPr>
          </a:p>
        </p:txBody>
      </p:sp>
    </p:spTree>
    <p:extLst>
      <p:ext uri="{BB962C8B-B14F-4D97-AF65-F5344CB8AC3E}">
        <p14:creationId xmlns:p14="http://schemas.microsoft.com/office/powerpoint/2010/main" val="18838151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liv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TotalTime>
  <Words>807</Words>
  <Application>Microsoft Office PowerPoint</Application>
  <PresentationFormat>On-screen Show (16:9)</PresentationFormat>
  <Paragraphs>84</Paragraphs>
  <Slides>15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Algerian</vt:lpstr>
      <vt:lpstr>Arial</vt:lpstr>
      <vt:lpstr>Raleway</vt:lpstr>
      <vt:lpstr>Raleway ExtraBold</vt:lpstr>
      <vt:lpstr>Raleway Light</vt:lpstr>
      <vt:lpstr>Olivia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 Concept</vt:lpstr>
      <vt:lpstr>Rejection Stage</vt:lpstr>
      <vt:lpstr>Resistance Stage</vt:lpstr>
      <vt:lpstr>Aceptance Stage</vt:lpstr>
      <vt:lpstr>Resilience Stage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Leow</dc:creator>
  <cp:lastModifiedBy>Peter Leow</cp:lastModifiedBy>
  <cp:revision>33</cp:revision>
  <dcterms:modified xsi:type="dcterms:W3CDTF">2018-02-13T08:26:01Z</dcterms:modified>
</cp:coreProperties>
</file>